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83" r:id="rId2"/>
    <p:sldId id="284" r:id="rId3"/>
    <p:sldId id="285" r:id="rId4"/>
    <p:sldId id="267" r:id="rId5"/>
    <p:sldId id="270" r:id="rId6"/>
    <p:sldId id="268" r:id="rId7"/>
    <p:sldId id="262" r:id="rId8"/>
    <p:sldId id="273" r:id="rId9"/>
    <p:sldId id="264" r:id="rId10"/>
    <p:sldId id="274" r:id="rId11"/>
    <p:sldId id="265" r:id="rId12"/>
    <p:sldId id="275" r:id="rId13"/>
    <p:sldId id="276" r:id="rId14"/>
    <p:sldId id="277" r:id="rId15"/>
    <p:sldId id="278" r:id="rId16"/>
    <p:sldId id="269" r:id="rId17"/>
    <p:sldId id="266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331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Chemistry of Life</a:t>
            </a:r>
          </a:p>
          <a:p>
            <a:r>
              <a:rPr lang="en-US" dirty="0" smtClean="0"/>
              <a:t>Chemical Reactions and Enzymes</a:t>
            </a:r>
          </a:p>
          <a:p>
            <a:r>
              <a:rPr lang="en-US" dirty="0" smtClean="0"/>
              <a:t>Notes Packet #3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Keystone Biology</a:t>
            </a:r>
          </a:p>
          <a:p>
            <a:r>
              <a:rPr lang="en-US" dirty="0" err="1" smtClean="0"/>
              <a:t>Mrs</a:t>
            </a:r>
            <a:r>
              <a:rPr lang="en-US" dirty="0"/>
              <a:t>,</a:t>
            </a:r>
            <a:r>
              <a:rPr lang="en-US" dirty="0" smtClean="0"/>
              <a:t> Lamb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00721-C28E-48CD-A507-E3BB949A18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1300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74CCF0-82A8-45A1-A8CF-F507A2C082CA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8CF38-024D-428E-9670-216481B081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8636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384009-7D54-4F20-A579-41841D7C53AD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237565-5302-4990-BE09-53C30733E6A8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5626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Most macromolecules are polymers</a:t>
            </a:r>
          </a:p>
          <a:p>
            <a:pPr lvl="1" eaLnBrk="1" hangingPunct="1"/>
            <a:r>
              <a:rPr lang="en-US" b="1" smtClean="0"/>
              <a:t>• build:</a:t>
            </a:r>
          </a:p>
          <a:p>
            <a:pPr lvl="2" eaLnBrk="1" hangingPunct="1"/>
            <a:r>
              <a:rPr lang="en-US" b="1" smtClean="0">
                <a:solidFill>
                  <a:schemeClr val="tx2"/>
                </a:solidFill>
              </a:rPr>
              <a:t>condensation (dehydration) reaction</a:t>
            </a:r>
            <a:endParaRPr lang="en-US" b="1" smtClean="0"/>
          </a:p>
          <a:p>
            <a:pPr lvl="1" eaLnBrk="1" hangingPunct="1"/>
            <a:r>
              <a:rPr lang="en-US" b="1" smtClean="0"/>
              <a:t>• breakdown:	</a:t>
            </a:r>
          </a:p>
          <a:p>
            <a:pPr lvl="1" eaLnBrk="1" hangingPunct="1"/>
            <a:r>
              <a:rPr lang="en-US" b="1" smtClean="0"/>
              <a:t>	</a:t>
            </a:r>
            <a:r>
              <a:rPr lang="en-US" b="1" smtClean="0">
                <a:solidFill>
                  <a:schemeClr val="tx2"/>
                </a:solidFill>
              </a:rPr>
              <a:t>hydrolysis</a:t>
            </a:r>
            <a:endParaRPr lang="en-US" b="1" smtClean="0"/>
          </a:p>
          <a:p>
            <a:pPr eaLnBrk="1" hangingPunct="1"/>
            <a:r>
              <a:rPr lang="en-US" b="1" smtClean="0"/>
              <a:t>An immense variety of polymers can be built from a small set of monomers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D88A81-8675-4387-A7E6-AE41705CA38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3159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06B9E1-C027-4CFE-88E0-127E12F75769}" type="slidenum">
              <a:rPr lang="en-US" smtClean="0">
                <a:latin typeface="Times" charset="0"/>
              </a:rPr>
              <a:pPr>
                <a:defRPr/>
              </a:pPr>
              <a:t>8</a:t>
            </a:fld>
            <a:endParaRPr lang="en-US" smtClean="0">
              <a:latin typeface="Times" charset="0"/>
            </a:endParaRPr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D86BBF-C241-437C-A6A0-2A43FADA93BA}" type="slidenum">
              <a:rPr lang="en-US" smtClean="0">
                <a:latin typeface="Times" charset="0"/>
              </a:rPr>
              <a:pPr>
                <a:defRPr/>
              </a:pPr>
              <a:t>10</a:t>
            </a:fld>
            <a:endParaRPr lang="en-US" smtClean="0">
              <a:latin typeface="Times" charset="0"/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C5594C-D692-4581-BDB1-A2B6E13C6C7A}" type="slidenum">
              <a:rPr lang="en-US" altLang="en-US" smtClean="0">
                <a:cs typeface="Arial" charset="0"/>
              </a:rPr>
              <a:pPr/>
              <a:t>12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smtClean="0"/>
              <a:t>Figure 5.15 The catalytic cycle of an enzyme.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0EE4B6-F1C0-491A-AED5-4AAB51FAC81B}" type="slidenum">
              <a:rPr lang="en-US" altLang="en-US" smtClean="0">
                <a:cs typeface="Arial" charset="0"/>
              </a:rPr>
              <a:pPr/>
              <a:t>13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smtClean="0"/>
              <a:t>Figure 5.15 The catalytic cycle of an enzyme.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31E945-8B01-4BEE-85B1-73F70EB8A993}" type="slidenum">
              <a:rPr lang="en-US" altLang="en-US" smtClean="0">
                <a:cs typeface="Arial" charset="0"/>
              </a:rPr>
              <a:pPr/>
              <a:t>14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smtClean="0"/>
              <a:t>Figure 5.15 The catalytic cycle of an enzyme.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BED99B-A0D1-437A-B52C-519D85A45917}" type="slidenum">
              <a:rPr lang="en-US" altLang="en-US" smtClean="0">
                <a:cs typeface="Arial" charset="0"/>
              </a:rPr>
              <a:pPr/>
              <a:t>15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smtClean="0"/>
              <a:t>Figure 5.15 The catalytic cycle of an enzyme.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598DA51-690D-4896-9CAF-A6AF1D71AE57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2D66255-8F78-45AE-A4F4-26D29045F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8DA51-690D-4896-9CAF-A6AF1D71AE57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66255-8F78-45AE-A4F4-26D29045F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598DA51-690D-4896-9CAF-A6AF1D71AE57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2D66255-8F78-45AE-A4F4-26D29045F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8DA51-690D-4896-9CAF-A6AF1D71AE57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66255-8F78-45AE-A4F4-26D29045F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598DA51-690D-4896-9CAF-A6AF1D71AE57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2D66255-8F78-45AE-A4F4-26D29045F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8DA51-690D-4896-9CAF-A6AF1D71AE57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66255-8F78-45AE-A4F4-26D29045F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8DA51-690D-4896-9CAF-A6AF1D71AE57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66255-8F78-45AE-A4F4-26D29045F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8DA51-690D-4896-9CAF-A6AF1D71AE57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66255-8F78-45AE-A4F4-26D29045F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598DA51-690D-4896-9CAF-A6AF1D71AE57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66255-8F78-45AE-A4F4-26D29045F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8DA51-690D-4896-9CAF-A6AF1D71AE57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66255-8F78-45AE-A4F4-26D29045F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8DA51-690D-4896-9CAF-A6AF1D71AE57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66255-8F78-45AE-A4F4-26D29045FC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598DA51-690D-4896-9CAF-A6AF1D71AE57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2D66255-8F78-45AE-A4F4-26D29045F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audio" Target="../media/audio3.wav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Building a polymer</a:t>
            </a:r>
          </a:p>
        </p:txBody>
      </p:sp>
      <p:sp>
        <p:nvSpPr>
          <p:cNvPr id="9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7924800" cy="4648200"/>
          </a:xfrm>
        </p:spPr>
        <p:txBody>
          <a:bodyPr/>
          <a:lstStyle/>
          <a:p>
            <a:pPr eaLnBrk="1" hangingPunct="1"/>
            <a:r>
              <a:rPr lang="en-US" sz="3000" b="1" dirty="0" smtClean="0">
                <a:solidFill>
                  <a:srgbClr val="FF0000"/>
                </a:solidFill>
              </a:rPr>
              <a:t>Dehydration synthesis reaction</a:t>
            </a:r>
            <a:endParaRPr lang="en-US" sz="3000" b="1" u="sng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sz="2800" dirty="0" smtClean="0"/>
              <a:t>joins monomers by releasing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</a:t>
            </a:r>
          </a:p>
          <a:p>
            <a:pPr lvl="2" eaLnBrk="1" hangingPunct="1"/>
            <a:r>
              <a:rPr lang="en-US" sz="2800" dirty="0" smtClean="0"/>
              <a:t>Water is created and given off</a:t>
            </a:r>
          </a:p>
          <a:p>
            <a:pPr lvl="1" eaLnBrk="1" hangingPunct="1"/>
            <a:r>
              <a:rPr lang="en-US" sz="2800" dirty="0" smtClean="0"/>
              <a:t>requires energy </a:t>
            </a:r>
            <a:r>
              <a:rPr lang="en-US" sz="2800" dirty="0" smtClean="0"/>
              <a:t>&amp; </a:t>
            </a:r>
            <a:r>
              <a:rPr lang="en-US" sz="2800" dirty="0" smtClean="0"/>
              <a:t>enzymes</a:t>
            </a:r>
            <a:endParaRPr lang="en-US" sz="2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Enzymes vocabulary</a:t>
            </a:r>
            <a:endParaRPr lang="en-US" altLang="en-US" sz="4000" smtClean="0">
              <a:solidFill>
                <a:srgbClr val="000000"/>
              </a:solidFill>
            </a:endParaRPr>
          </a:p>
        </p:txBody>
      </p:sp>
      <p:sp>
        <p:nvSpPr>
          <p:cNvPr id="391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98450" y="539750"/>
            <a:ext cx="8153400" cy="2747963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ClrTx/>
              <a:buFont typeface="Wingdings" pitchFamily="2" charset="2"/>
              <a:buNone/>
            </a:pPr>
            <a:r>
              <a:rPr lang="en-US" altLang="en-US" sz="2000" b="1" u="sng" smtClean="0">
                <a:solidFill>
                  <a:srgbClr val="CC0000"/>
                </a:solidFill>
              </a:rPr>
              <a:t>substrate</a:t>
            </a:r>
            <a:r>
              <a:rPr lang="en-US" altLang="en-US" sz="2000" b="1" smtClean="0"/>
              <a:t> </a:t>
            </a:r>
          </a:p>
          <a:p>
            <a:pPr marL="1085850" lvl="2" eaLnBrk="1" hangingPunct="1">
              <a:lnSpc>
                <a:spcPct val="90000"/>
              </a:lnSpc>
            </a:pPr>
            <a:r>
              <a:rPr lang="en-US" altLang="en-US" b="1" smtClean="0"/>
              <a:t>Reactant(s) which binds to enzyme</a:t>
            </a:r>
          </a:p>
          <a:p>
            <a:pPr marL="1085850" lvl="2" eaLnBrk="1" hangingPunct="1">
              <a:lnSpc>
                <a:spcPct val="90000"/>
              </a:lnSpc>
            </a:pPr>
            <a:r>
              <a:rPr lang="en-US" altLang="en-US" b="1" smtClean="0"/>
              <a:t>enzyme-substrate complex: temporary association</a:t>
            </a: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None/>
            </a:pPr>
            <a:r>
              <a:rPr lang="en-US" altLang="en-US" sz="2000" b="1" u="sng" smtClean="0">
                <a:solidFill>
                  <a:srgbClr val="CC0000"/>
                </a:solidFill>
              </a:rPr>
              <a:t>product</a:t>
            </a:r>
            <a:r>
              <a:rPr lang="en-US" altLang="en-US" sz="2000" b="1" smtClean="0"/>
              <a:t> </a:t>
            </a:r>
          </a:p>
          <a:p>
            <a:pPr marL="1085850" lvl="2" eaLnBrk="1" hangingPunct="1">
              <a:lnSpc>
                <a:spcPct val="90000"/>
              </a:lnSpc>
            </a:pPr>
            <a:r>
              <a:rPr lang="en-US" altLang="en-US" b="1" smtClean="0"/>
              <a:t>end result of reaction, what is produced</a:t>
            </a: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None/>
            </a:pPr>
            <a:r>
              <a:rPr lang="en-US" altLang="en-US" sz="2000" b="1" u="sng" smtClean="0">
                <a:solidFill>
                  <a:srgbClr val="CC0000"/>
                </a:solidFill>
              </a:rPr>
              <a:t>active site</a:t>
            </a:r>
            <a:r>
              <a:rPr lang="en-US" altLang="en-US" sz="2000" b="1" smtClean="0"/>
              <a:t> </a:t>
            </a:r>
          </a:p>
          <a:p>
            <a:pPr marL="1085850" lvl="2" eaLnBrk="1" hangingPunct="1">
              <a:lnSpc>
                <a:spcPct val="90000"/>
              </a:lnSpc>
            </a:pPr>
            <a:r>
              <a:rPr lang="en-US" altLang="en-US" b="1" smtClean="0"/>
              <a:t>enzyme’s catalytic site; substrate fits into active site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692275" y="4038600"/>
            <a:ext cx="6651625" cy="2819400"/>
            <a:chOff x="2145" y="2788"/>
            <a:chExt cx="3615" cy="1532"/>
          </a:xfrm>
        </p:grpSpPr>
        <p:pic>
          <p:nvPicPr>
            <p:cNvPr id="73740" name="Picture 8" descr="f8-09_the_catalytic_cyc_cb"/>
            <p:cNvPicPr>
              <a:picLocks noChangeAspect="1" noChangeArrowheads="1"/>
            </p:cNvPicPr>
            <p:nvPr/>
          </p:nvPicPr>
          <p:blipFill>
            <a:blip r:embed="rId6" cstate="print"/>
            <a:srcRect t="22501" b="21001"/>
            <a:stretch>
              <a:fillRect/>
            </a:stretch>
          </p:blipFill>
          <p:spPr bwMode="auto">
            <a:xfrm>
              <a:off x="2145" y="2788"/>
              <a:ext cx="3615" cy="1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3741" name="Rectangle 9"/>
            <p:cNvSpPr>
              <a:spLocks noChangeArrowheads="1"/>
            </p:cNvSpPr>
            <p:nvPr/>
          </p:nvSpPr>
          <p:spPr bwMode="auto">
            <a:xfrm>
              <a:off x="4272" y="3744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73742" name="Oval 10"/>
            <p:cNvSpPr>
              <a:spLocks noChangeArrowheads="1"/>
            </p:cNvSpPr>
            <p:nvPr/>
          </p:nvSpPr>
          <p:spPr bwMode="auto">
            <a:xfrm>
              <a:off x="4980" y="3168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73743" name="Rectangle 11"/>
            <p:cNvSpPr>
              <a:spLocks noChangeArrowheads="1"/>
            </p:cNvSpPr>
            <p:nvPr/>
          </p:nvSpPr>
          <p:spPr bwMode="auto">
            <a:xfrm>
              <a:off x="4272" y="3360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391180" name="AutoShape 12"/>
          <p:cNvSpPr>
            <a:spLocks noChangeArrowheads="1"/>
          </p:cNvSpPr>
          <p:nvPr/>
        </p:nvSpPr>
        <p:spPr bwMode="auto">
          <a:xfrm>
            <a:off x="428625" y="4786313"/>
            <a:ext cx="1619250" cy="441325"/>
          </a:xfrm>
          <a:prstGeom prst="roundRect">
            <a:avLst>
              <a:gd name="adj" fmla="val 16667"/>
            </a:avLst>
          </a:prstGeom>
          <a:solidFill>
            <a:srgbClr val="FFEA18"/>
          </a:solidFill>
          <a:ln w="9525">
            <a:noFill/>
            <a:round/>
            <a:headEnd/>
            <a:tailEnd/>
          </a:ln>
        </p:spPr>
        <p:txBody>
          <a:bodyPr wrap="none" lIns="45720" tIns="0" rIns="45720" bIns="0" anchor="ctr">
            <a:spAutoFit/>
          </a:bodyPr>
          <a:lstStyle/>
          <a:p>
            <a:r>
              <a:rPr lang="en-US" altLang="en-US" sz="2600">
                <a:solidFill>
                  <a:srgbClr val="0F116A"/>
                </a:solidFill>
              </a:rPr>
              <a:t>substrate</a:t>
            </a:r>
            <a:endParaRPr lang="en-US" altLang="en-US" sz="2600" u="sng">
              <a:solidFill>
                <a:srgbClr val="CC0000"/>
              </a:solidFill>
            </a:endParaRPr>
          </a:p>
        </p:txBody>
      </p:sp>
      <p:sp>
        <p:nvSpPr>
          <p:cNvPr id="391182" name="AutoShape 14"/>
          <p:cNvSpPr>
            <a:spLocks noChangeArrowheads="1"/>
          </p:cNvSpPr>
          <p:nvPr/>
        </p:nvSpPr>
        <p:spPr bwMode="auto">
          <a:xfrm>
            <a:off x="230188" y="6270625"/>
            <a:ext cx="1344612" cy="441325"/>
          </a:xfrm>
          <a:prstGeom prst="roundRect">
            <a:avLst>
              <a:gd name="adj" fmla="val 16667"/>
            </a:avLst>
          </a:prstGeom>
          <a:solidFill>
            <a:srgbClr val="FFEA18"/>
          </a:solidFill>
          <a:ln w="9525">
            <a:noFill/>
            <a:round/>
            <a:headEnd/>
            <a:tailEnd/>
          </a:ln>
        </p:spPr>
        <p:txBody>
          <a:bodyPr wrap="none" lIns="45720" tIns="0" rIns="45720" bIns="0" anchor="ctr">
            <a:spAutoFit/>
          </a:bodyPr>
          <a:lstStyle/>
          <a:p>
            <a:r>
              <a:rPr lang="en-US" altLang="en-US" sz="2600">
                <a:solidFill>
                  <a:srgbClr val="0F116A"/>
                </a:solidFill>
              </a:rPr>
              <a:t>enzyme</a:t>
            </a:r>
            <a:endParaRPr lang="en-US" altLang="en-US" sz="2600" u="sng">
              <a:solidFill>
                <a:srgbClr val="CC0000"/>
              </a:solidFill>
            </a:endParaRPr>
          </a:p>
        </p:txBody>
      </p:sp>
      <p:sp>
        <p:nvSpPr>
          <p:cNvPr id="391183" name="AutoShape 15"/>
          <p:cNvSpPr>
            <a:spLocks noChangeArrowheads="1"/>
          </p:cNvSpPr>
          <p:nvPr/>
        </p:nvSpPr>
        <p:spPr bwMode="auto">
          <a:xfrm>
            <a:off x="7451725" y="4649788"/>
            <a:ext cx="1546225" cy="441325"/>
          </a:xfrm>
          <a:prstGeom prst="roundRect">
            <a:avLst>
              <a:gd name="adj" fmla="val 16667"/>
            </a:avLst>
          </a:prstGeom>
          <a:solidFill>
            <a:srgbClr val="FFEA18"/>
          </a:solidFill>
          <a:ln w="9525">
            <a:noFill/>
            <a:round/>
            <a:headEnd/>
            <a:tailEnd/>
          </a:ln>
        </p:spPr>
        <p:txBody>
          <a:bodyPr wrap="none" lIns="45720" tIns="0" rIns="45720" bIns="0" anchor="ctr">
            <a:spAutoFit/>
          </a:bodyPr>
          <a:lstStyle/>
          <a:p>
            <a:r>
              <a:rPr lang="en-US" altLang="en-US" sz="2600">
                <a:solidFill>
                  <a:srgbClr val="0F116A"/>
                </a:solidFill>
              </a:rPr>
              <a:t>products</a:t>
            </a:r>
            <a:endParaRPr lang="en-US" altLang="en-US" sz="2600" u="sng">
              <a:solidFill>
                <a:srgbClr val="CC0000"/>
              </a:solidFill>
            </a:endParaRPr>
          </a:p>
        </p:txBody>
      </p:sp>
      <p:sp>
        <p:nvSpPr>
          <p:cNvPr id="391185" name="Freeform 17"/>
          <p:cNvSpPr>
            <a:spLocks/>
          </p:cNvSpPr>
          <p:nvPr/>
        </p:nvSpPr>
        <p:spPr bwMode="auto">
          <a:xfrm>
            <a:off x="3654425" y="4783138"/>
            <a:ext cx="512763" cy="465137"/>
          </a:xfrm>
          <a:custGeom>
            <a:avLst/>
            <a:gdLst>
              <a:gd name="T0" fmla="*/ 2147483647 w 323"/>
              <a:gd name="T1" fmla="*/ 0 h 293"/>
              <a:gd name="T2" fmla="*/ 2147483647 w 323"/>
              <a:gd name="T3" fmla="*/ 2147483647 h 293"/>
              <a:gd name="T4" fmla="*/ 2147483647 w 323"/>
              <a:gd name="T5" fmla="*/ 2147483647 h 293"/>
              <a:gd name="T6" fmla="*/ 0 60000 65536"/>
              <a:gd name="T7" fmla="*/ 0 60000 65536"/>
              <a:gd name="T8" fmla="*/ 0 60000 65536"/>
              <a:gd name="T9" fmla="*/ 0 w 323"/>
              <a:gd name="T10" fmla="*/ 0 h 293"/>
              <a:gd name="T11" fmla="*/ 323 w 323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3" h="293">
                <a:moveTo>
                  <a:pt x="323" y="0"/>
                </a:moveTo>
                <a:cubicBezTo>
                  <a:pt x="206" y="23"/>
                  <a:pt x="90" y="47"/>
                  <a:pt x="45" y="96"/>
                </a:cubicBezTo>
                <a:cubicBezTo>
                  <a:pt x="0" y="145"/>
                  <a:pt x="25" y="219"/>
                  <a:pt x="50" y="293"/>
                </a:cubicBez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1184" name="AutoShape 16"/>
          <p:cNvSpPr>
            <a:spLocks noChangeArrowheads="1"/>
          </p:cNvSpPr>
          <p:nvPr/>
        </p:nvSpPr>
        <p:spPr bwMode="auto">
          <a:xfrm>
            <a:off x="4146550" y="4459288"/>
            <a:ext cx="1730375" cy="441325"/>
          </a:xfrm>
          <a:prstGeom prst="roundRect">
            <a:avLst>
              <a:gd name="adj" fmla="val 16667"/>
            </a:avLst>
          </a:prstGeom>
          <a:solidFill>
            <a:srgbClr val="FFEA18"/>
          </a:solidFill>
          <a:ln w="9525">
            <a:noFill/>
            <a:round/>
            <a:headEnd/>
            <a:tailEnd/>
          </a:ln>
        </p:spPr>
        <p:txBody>
          <a:bodyPr wrap="none" lIns="45720" tIns="0" rIns="45720" bIns="0" anchor="ctr">
            <a:spAutoFit/>
          </a:bodyPr>
          <a:lstStyle/>
          <a:p>
            <a:r>
              <a:rPr lang="en-US" altLang="en-US" sz="2600">
                <a:solidFill>
                  <a:srgbClr val="0F116A"/>
                </a:solidFill>
              </a:rPr>
              <a:t>active site</a:t>
            </a:r>
            <a:endParaRPr lang="en-US" altLang="en-US" sz="2600" u="sng">
              <a:solidFill>
                <a:srgbClr val="CC0000"/>
              </a:solidFill>
            </a:endParaRPr>
          </a:p>
        </p:txBody>
      </p:sp>
      <p:sp>
        <p:nvSpPr>
          <p:cNvPr id="14" name="AutoShape 16"/>
          <p:cNvSpPr>
            <a:spLocks noChangeArrowheads="1"/>
          </p:cNvSpPr>
          <p:nvPr/>
        </p:nvSpPr>
        <p:spPr bwMode="auto">
          <a:xfrm>
            <a:off x="4254500" y="5837238"/>
            <a:ext cx="1476375" cy="1020762"/>
          </a:xfrm>
          <a:prstGeom prst="roundRect">
            <a:avLst>
              <a:gd name="adj" fmla="val 16667"/>
            </a:avLst>
          </a:prstGeom>
          <a:solidFill>
            <a:srgbClr val="FFEA18"/>
          </a:solidFill>
          <a:ln w="9525">
            <a:noFill/>
            <a:round/>
            <a:headEnd/>
            <a:tailEnd/>
          </a:ln>
        </p:spPr>
        <p:txBody>
          <a:bodyPr lIns="45720" tIns="0" rIns="45720" bIns="0" anchor="ctr">
            <a:spAutoFit/>
          </a:bodyPr>
          <a:lstStyle/>
          <a:p>
            <a:r>
              <a:rPr lang="en-US" altLang="en-US" sz="2000">
                <a:solidFill>
                  <a:srgbClr val="0F116A"/>
                </a:solidFill>
              </a:rPr>
              <a:t>Enzyme-substrate </a:t>
            </a:r>
          </a:p>
          <a:p>
            <a:r>
              <a:rPr lang="en-US" altLang="en-US" sz="2000">
                <a:solidFill>
                  <a:srgbClr val="0F116A"/>
                </a:solidFill>
              </a:rPr>
              <a:t>complex</a:t>
            </a:r>
            <a:endParaRPr lang="en-US" altLang="en-US" sz="2000" u="sng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11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911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9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9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911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9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9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9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911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3911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71" grpId="0" build="p" autoUpdateAnimBg="0"/>
      <p:bldP spid="391180" grpId="0" animBg="1" autoUpdateAnimBg="0"/>
      <p:bldP spid="391182" grpId="0" animBg="1" autoUpdateAnimBg="0"/>
      <p:bldP spid="391183" grpId="0" animBg="1" autoUpdateAnimBg="0"/>
      <p:bldP spid="391185" grpId="0" animBg="1"/>
      <p:bldP spid="391184" grpId="0" animBg="1" autoUpdateAnimBg="0"/>
      <p:bldP spid="14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an enzyme function?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665796"/>
            <a:ext cx="5705475" cy="4820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7" descr="05_15CatalyticCycle_1-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" y="192088"/>
            <a:ext cx="7658100" cy="658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5" name="Oval 8"/>
          <p:cNvSpPr>
            <a:spLocks noChangeArrowheads="1"/>
          </p:cNvSpPr>
          <p:nvPr/>
        </p:nvSpPr>
        <p:spPr bwMode="auto">
          <a:xfrm>
            <a:off x="828675" y="230188"/>
            <a:ext cx="330200" cy="330200"/>
          </a:xfrm>
          <a:prstGeom prst="ellipse">
            <a:avLst/>
          </a:prstGeom>
          <a:solidFill>
            <a:srgbClr val="EF1A2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 sz="2400" b="0">
              <a:solidFill>
                <a:srgbClr val="EF1A23"/>
              </a:solidFill>
              <a:latin typeface="Times" pitchFamily="18" charset="0"/>
            </a:endParaRPr>
          </a:p>
        </p:txBody>
      </p:sp>
      <p:sp>
        <p:nvSpPr>
          <p:cNvPr id="74756" name="Text Box 9"/>
          <p:cNvSpPr txBox="1">
            <a:spLocks noChangeArrowheads="1"/>
          </p:cNvSpPr>
          <p:nvPr/>
        </p:nvSpPr>
        <p:spPr bwMode="auto">
          <a:xfrm>
            <a:off x="1257300" y="242888"/>
            <a:ext cx="2590800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l">
              <a:lnSpc>
                <a:spcPct val="90000"/>
              </a:lnSpc>
            </a:pPr>
            <a:r>
              <a:rPr lang="en-US" altLang="en-US" sz="2200"/>
              <a:t>Enzyme available</a:t>
            </a:r>
          </a:p>
          <a:p>
            <a:pPr algn="l">
              <a:lnSpc>
                <a:spcPct val="90000"/>
              </a:lnSpc>
            </a:pPr>
            <a:r>
              <a:rPr lang="en-US" altLang="en-US" sz="2200"/>
              <a:t>with empty active</a:t>
            </a:r>
          </a:p>
          <a:p>
            <a:pPr algn="l">
              <a:lnSpc>
                <a:spcPct val="90000"/>
              </a:lnSpc>
            </a:pPr>
            <a:r>
              <a:rPr lang="en-US" altLang="en-US" sz="2200"/>
              <a:t>site</a:t>
            </a:r>
          </a:p>
        </p:txBody>
      </p:sp>
      <p:sp>
        <p:nvSpPr>
          <p:cNvPr id="74757" name="Line 10"/>
          <p:cNvSpPr>
            <a:spLocks noChangeShapeType="1"/>
          </p:cNvSpPr>
          <p:nvPr/>
        </p:nvSpPr>
        <p:spPr bwMode="auto">
          <a:xfrm flipH="1" flipV="1">
            <a:off x="3014663" y="2503488"/>
            <a:ext cx="333375" cy="485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58" name="Text Box 11"/>
          <p:cNvSpPr txBox="1">
            <a:spLocks noChangeArrowheads="1"/>
          </p:cNvSpPr>
          <p:nvPr/>
        </p:nvSpPr>
        <p:spPr bwMode="auto">
          <a:xfrm>
            <a:off x="2057400" y="1062038"/>
            <a:ext cx="1428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l">
              <a:lnSpc>
                <a:spcPct val="90000"/>
              </a:lnSpc>
            </a:pPr>
            <a:r>
              <a:rPr lang="en-US" altLang="en-US" sz="2200"/>
              <a:t>Active site</a:t>
            </a:r>
          </a:p>
        </p:txBody>
      </p:sp>
      <p:sp>
        <p:nvSpPr>
          <p:cNvPr id="74759" name="AutoShape 12"/>
          <p:cNvSpPr>
            <a:spLocks/>
          </p:cNvSpPr>
          <p:nvPr/>
        </p:nvSpPr>
        <p:spPr bwMode="auto">
          <a:xfrm rot="-5400000">
            <a:off x="2630487" y="819151"/>
            <a:ext cx="219075" cy="1314450"/>
          </a:xfrm>
          <a:prstGeom prst="rightBrace">
            <a:avLst>
              <a:gd name="adj1" fmla="val 50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74760" name="Text Box 13"/>
          <p:cNvSpPr txBox="1">
            <a:spLocks noChangeArrowheads="1"/>
          </p:cNvSpPr>
          <p:nvPr/>
        </p:nvSpPr>
        <p:spPr bwMode="auto">
          <a:xfrm>
            <a:off x="908050" y="252413"/>
            <a:ext cx="1651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l">
              <a:lnSpc>
                <a:spcPct val="90000"/>
              </a:lnSpc>
            </a:pPr>
            <a:r>
              <a:rPr lang="en-US" altLang="en-US" sz="2100">
                <a:solidFill>
                  <a:schemeClr val="bg1"/>
                </a:solidFill>
              </a:rPr>
              <a:t>1</a:t>
            </a:r>
            <a:endParaRPr lang="en-US" altLang="en-US" sz="2100"/>
          </a:p>
        </p:txBody>
      </p:sp>
      <p:sp>
        <p:nvSpPr>
          <p:cNvPr id="74761" name="Text Box 14"/>
          <p:cNvSpPr txBox="1">
            <a:spLocks noChangeArrowheads="1"/>
          </p:cNvSpPr>
          <p:nvPr/>
        </p:nvSpPr>
        <p:spPr bwMode="auto">
          <a:xfrm>
            <a:off x="3397250" y="2890838"/>
            <a:ext cx="1428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l">
              <a:lnSpc>
                <a:spcPct val="90000"/>
              </a:lnSpc>
            </a:pPr>
            <a:r>
              <a:rPr lang="en-US" altLang="en-US" sz="2200"/>
              <a:t>Enzyme</a:t>
            </a:r>
          </a:p>
          <a:p>
            <a:pPr algn="l">
              <a:lnSpc>
                <a:spcPct val="90000"/>
              </a:lnSpc>
            </a:pPr>
            <a:r>
              <a:rPr lang="en-US" altLang="en-US" sz="2200"/>
              <a:t>(sucrase)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3" descr="05_15CatalyticCycle_2-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" y="192088"/>
            <a:ext cx="7658100" cy="658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79" name="Oval 4"/>
          <p:cNvSpPr>
            <a:spLocks noChangeArrowheads="1"/>
          </p:cNvSpPr>
          <p:nvPr/>
        </p:nvSpPr>
        <p:spPr bwMode="auto">
          <a:xfrm>
            <a:off x="828675" y="230188"/>
            <a:ext cx="330200" cy="330200"/>
          </a:xfrm>
          <a:prstGeom prst="ellipse">
            <a:avLst/>
          </a:prstGeom>
          <a:solidFill>
            <a:srgbClr val="EF1A2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 sz="2400" b="0">
              <a:solidFill>
                <a:srgbClr val="EF1A23"/>
              </a:solidFill>
              <a:latin typeface="Times" pitchFamily="18" charset="0"/>
            </a:endParaRPr>
          </a:p>
        </p:txBody>
      </p:sp>
      <p:sp>
        <p:nvSpPr>
          <p:cNvPr id="75780" name="Text Box 5"/>
          <p:cNvSpPr txBox="1">
            <a:spLocks noChangeArrowheads="1"/>
          </p:cNvSpPr>
          <p:nvPr/>
        </p:nvSpPr>
        <p:spPr bwMode="auto">
          <a:xfrm>
            <a:off x="1257300" y="242888"/>
            <a:ext cx="2590800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l">
              <a:lnSpc>
                <a:spcPct val="90000"/>
              </a:lnSpc>
            </a:pPr>
            <a:r>
              <a:rPr lang="en-US" altLang="en-US" sz="2200"/>
              <a:t>Enzyme available</a:t>
            </a:r>
          </a:p>
          <a:p>
            <a:pPr algn="l">
              <a:lnSpc>
                <a:spcPct val="90000"/>
              </a:lnSpc>
            </a:pPr>
            <a:r>
              <a:rPr lang="en-US" altLang="en-US" sz="2200"/>
              <a:t>with empty active</a:t>
            </a:r>
          </a:p>
          <a:p>
            <a:pPr algn="l">
              <a:lnSpc>
                <a:spcPct val="90000"/>
              </a:lnSpc>
            </a:pPr>
            <a:r>
              <a:rPr lang="en-US" altLang="en-US" sz="2200"/>
              <a:t>site</a:t>
            </a:r>
          </a:p>
        </p:txBody>
      </p:sp>
      <p:sp>
        <p:nvSpPr>
          <p:cNvPr id="75781" name="Line 6"/>
          <p:cNvSpPr>
            <a:spLocks noChangeShapeType="1"/>
          </p:cNvSpPr>
          <p:nvPr/>
        </p:nvSpPr>
        <p:spPr bwMode="auto">
          <a:xfrm flipH="1" flipV="1">
            <a:off x="3014663" y="2503488"/>
            <a:ext cx="333375" cy="485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2" name="Text Box 7"/>
          <p:cNvSpPr txBox="1">
            <a:spLocks noChangeArrowheads="1"/>
          </p:cNvSpPr>
          <p:nvPr/>
        </p:nvSpPr>
        <p:spPr bwMode="auto">
          <a:xfrm>
            <a:off x="2057400" y="1062038"/>
            <a:ext cx="1428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l">
              <a:lnSpc>
                <a:spcPct val="90000"/>
              </a:lnSpc>
            </a:pPr>
            <a:r>
              <a:rPr lang="en-US" altLang="en-US" sz="2200"/>
              <a:t>Active site</a:t>
            </a:r>
          </a:p>
        </p:txBody>
      </p:sp>
      <p:sp>
        <p:nvSpPr>
          <p:cNvPr id="75783" name="AutoShape 8"/>
          <p:cNvSpPr>
            <a:spLocks/>
          </p:cNvSpPr>
          <p:nvPr/>
        </p:nvSpPr>
        <p:spPr bwMode="auto">
          <a:xfrm rot="-5400000">
            <a:off x="2630487" y="819151"/>
            <a:ext cx="219075" cy="1314450"/>
          </a:xfrm>
          <a:prstGeom prst="rightBrace">
            <a:avLst>
              <a:gd name="adj1" fmla="val 50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75784" name="Text Box 9"/>
          <p:cNvSpPr txBox="1">
            <a:spLocks noChangeArrowheads="1"/>
          </p:cNvSpPr>
          <p:nvPr/>
        </p:nvSpPr>
        <p:spPr bwMode="auto">
          <a:xfrm>
            <a:off x="908050" y="252413"/>
            <a:ext cx="1651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l">
              <a:lnSpc>
                <a:spcPct val="90000"/>
              </a:lnSpc>
            </a:pPr>
            <a:r>
              <a:rPr lang="en-US" altLang="en-US" sz="2100">
                <a:solidFill>
                  <a:schemeClr val="bg1"/>
                </a:solidFill>
              </a:rPr>
              <a:t>1</a:t>
            </a:r>
            <a:endParaRPr lang="en-US" altLang="en-US" sz="2100"/>
          </a:p>
        </p:txBody>
      </p:sp>
      <p:sp>
        <p:nvSpPr>
          <p:cNvPr id="75785" name="Text Box 10"/>
          <p:cNvSpPr txBox="1">
            <a:spLocks noChangeArrowheads="1"/>
          </p:cNvSpPr>
          <p:nvPr/>
        </p:nvSpPr>
        <p:spPr bwMode="auto">
          <a:xfrm>
            <a:off x="3397250" y="2890838"/>
            <a:ext cx="1428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l">
              <a:lnSpc>
                <a:spcPct val="90000"/>
              </a:lnSpc>
            </a:pPr>
            <a:r>
              <a:rPr lang="en-US" altLang="en-US" sz="2200"/>
              <a:t>Enzyme</a:t>
            </a:r>
          </a:p>
          <a:p>
            <a:pPr algn="l">
              <a:lnSpc>
                <a:spcPct val="90000"/>
              </a:lnSpc>
            </a:pPr>
            <a:r>
              <a:rPr lang="en-US" altLang="en-US" sz="2200"/>
              <a:t>(sucrase)</a:t>
            </a:r>
          </a:p>
        </p:txBody>
      </p:sp>
      <p:sp>
        <p:nvSpPr>
          <p:cNvPr id="75786" name="Oval 11"/>
          <p:cNvSpPr>
            <a:spLocks noChangeArrowheads="1"/>
          </p:cNvSpPr>
          <p:nvPr/>
        </p:nvSpPr>
        <p:spPr bwMode="auto">
          <a:xfrm>
            <a:off x="5908675" y="1857375"/>
            <a:ext cx="330200" cy="330200"/>
          </a:xfrm>
          <a:prstGeom prst="ellipse">
            <a:avLst/>
          </a:prstGeom>
          <a:solidFill>
            <a:srgbClr val="EF1A2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 sz="2400" b="0">
              <a:solidFill>
                <a:srgbClr val="EF1A23"/>
              </a:solidFill>
              <a:latin typeface="Times" pitchFamily="18" charset="0"/>
            </a:endParaRPr>
          </a:p>
        </p:txBody>
      </p:sp>
      <p:sp>
        <p:nvSpPr>
          <p:cNvPr id="75787" name="Text Box 12"/>
          <p:cNvSpPr txBox="1">
            <a:spLocks noChangeArrowheads="1"/>
          </p:cNvSpPr>
          <p:nvPr/>
        </p:nvSpPr>
        <p:spPr bwMode="auto">
          <a:xfrm>
            <a:off x="6337300" y="1870075"/>
            <a:ext cx="2590800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l">
              <a:lnSpc>
                <a:spcPct val="90000"/>
              </a:lnSpc>
            </a:pPr>
            <a:r>
              <a:rPr lang="en-US" altLang="en-US" sz="2200"/>
              <a:t>Substrate binds</a:t>
            </a:r>
          </a:p>
          <a:p>
            <a:pPr algn="l">
              <a:lnSpc>
                <a:spcPct val="90000"/>
              </a:lnSpc>
            </a:pPr>
            <a:r>
              <a:rPr lang="en-US" altLang="en-US" sz="2200"/>
              <a:t>to enzyme with</a:t>
            </a:r>
          </a:p>
          <a:p>
            <a:pPr algn="l">
              <a:lnSpc>
                <a:spcPct val="90000"/>
              </a:lnSpc>
            </a:pPr>
            <a:r>
              <a:rPr lang="en-US" altLang="en-US" sz="2200"/>
              <a:t>induced fit</a:t>
            </a:r>
          </a:p>
        </p:txBody>
      </p:sp>
      <p:sp>
        <p:nvSpPr>
          <p:cNvPr id="75788" name="Text Box 13"/>
          <p:cNvSpPr txBox="1">
            <a:spLocks noChangeArrowheads="1"/>
          </p:cNvSpPr>
          <p:nvPr/>
        </p:nvSpPr>
        <p:spPr bwMode="auto">
          <a:xfrm>
            <a:off x="5988050" y="1879600"/>
            <a:ext cx="1651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l">
              <a:lnSpc>
                <a:spcPct val="90000"/>
              </a:lnSpc>
            </a:pPr>
            <a:r>
              <a:rPr lang="en-US" altLang="en-US" sz="2100">
                <a:solidFill>
                  <a:schemeClr val="bg1"/>
                </a:solidFill>
              </a:rPr>
              <a:t>2</a:t>
            </a:r>
            <a:endParaRPr lang="en-US" altLang="en-US" sz="2100"/>
          </a:p>
        </p:txBody>
      </p:sp>
      <p:sp>
        <p:nvSpPr>
          <p:cNvPr id="75789" name="Text Box 14"/>
          <p:cNvSpPr txBox="1">
            <a:spLocks noChangeArrowheads="1"/>
          </p:cNvSpPr>
          <p:nvPr/>
        </p:nvSpPr>
        <p:spPr bwMode="auto">
          <a:xfrm>
            <a:off x="5148263" y="1204913"/>
            <a:ext cx="1428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l">
              <a:lnSpc>
                <a:spcPct val="90000"/>
              </a:lnSpc>
            </a:pPr>
            <a:r>
              <a:rPr lang="en-US" altLang="en-US" sz="2200"/>
              <a:t>Substrate</a:t>
            </a:r>
          </a:p>
          <a:p>
            <a:pPr algn="l">
              <a:lnSpc>
                <a:spcPct val="90000"/>
              </a:lnSpc>
            </a:pPr>
            <a:r>
              <a:rPr lang="en-US" altLang="en-US" sz="2200"/>
              <a:t>(sucrose)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3" descr="05_15CatalyticCycle_3-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" y="192088"/>
            <a:ext cx="7658100" cy="658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3" name="Oval 4"/>
          <p:cNvSpPr>
            <a:spLocks noChangeArrowheads="1"/>
          </p:cNvSpPr>
          <p:nvPr/>
        </p:nvSpPr>
        <p:spPr bwMode="auto">
          <a:xfrm>
            <a:off x="828675" y="230188"/>
            <a:ext cx="330200" cy="330200"/>
          </a:xfrm>
          <a:prstGeom prst="ellipse">
            <a:avLst/>
          </a:prstGeom>
          <a:solidFill>
            <a:srgbClr val="EF1A2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 sz="2400" b="0">
              <a:solidFill>
                <a:srgbClr val="EF1A23"/>
              </a:solidFill>
              <a:latin typeface="Times" pitchFamily="18" charset="0"/>
            </a:endParaRPr>
          </a:p>
        </p:txBody>
      </p:sp>
      <p:sp>
        <p:nvSpPr>
          <p:cNvPr id="76804" name="Text Box 5"/>
          <p:cNvSpPr txBox="1">
            <a:spLocks noChangeArrowheads="1"/>
          </p:cNvSpPr>
          <p:nvPr/>
        </p:nvSpPr>
        <p:spPr bwMode="auto">
          <a:xfrm>
            <a:off x="1257300" y="242888"/>
            <a:ext cx="2590800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l">
              <a:lnSpc>
                <a:spcPct val="90000"/>
              </a:lnSpc>
            </a:pPr>
            <a:r>
              <a:rPr lang="en-US" altLang="en-US" sz="2200"/>
              <a:t>Enzyme available</a:t>
            </a:r>
          </a:p>
          <a:p>
            <a:pPr algn="l">
              <a:lnSpc>
                <a:spcPct val="90000"/>
              </a:lnSpc>
            </a:pPr>
            <a:r>
              <a:rPr lang="en-US" altLang="en-US" sz="2200"/>
              <a:t>with empty active</a:t>
            </a:r>
          </a:p>
          <a:p>
            <a:pPr algn="l">
              <a:lnSpc>
                <a:spcPct val="90000"/>
              </a:lnSpc>
            </a:pPr>
            <a:r>
              <a:rPr lang="en-US" altLang="en-US" sz="2200"/>
              <a:t>site</a:t>
            </a:r>
          </a:p>
        </p:txBody>
      </p:sp>
      <p:sp>
        <p:nvSpPr>
          <p:cNvPr id="76805" name="Line 6"/>
          <p:cNvSpPr>
            <a:spLocks noChangeShapeType="1"/>
          </p:cNvSpPr>
          <p:nvPr/>
        </p:nvSpPr>
        <p:spPr bwMode="auto">
          <a:xfrm flipH="1" flipV="1">
            <a:off x="3014663" y="2503488"/>
            <a:ext cx="333375" cy="485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6" name="Text Box 7"/>
          <p:cNvSpPr txBox="1">
            <a:spLocks noChangeArrowheads="1"/>
          </p:cNvSpPr>
          <p:nvPr/>
        </p:nvSpPr>
        <p:spPr bwMode="auto">
          <a:xfrm>
            <a:off x="2057400" y="1062038"/>
            <a:ext cx="1428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l">
              <a:lnSpc>
                <a:spcPct val="90000"/>
              </a:lnSpc>
            </a:pPr>
            <a:r>
              <a:rPr lang="en-US" altLang="en-US" sz="2200"/>
              <a:t>Active site</a:t>
            </a:r>
          </a:p>
        </p:txBody>
      </p:sp>
      <p:sp>
        <p:nvSpPr>
          <p:cNvPr id="76807" name="AutoShape 8"/>
          <p:cNvSpPr>
            <a:spLocks/>
          </p:cNvSpPr>
          <p:nvPr/>
        </p:nvSpPr>
        <p:spPr bwMode="auto">
          <a:xfrm rot="-5400000">
            <a:off x="2630487" y="819151"/>
            <a:ext cx="219075" cy="1314450"/>
          </a:xfrm>
          <a:prstGeom prst="rightBrace">
            <a:avLst>
              <a:gd name="adj1" fmla="val 50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76808" name="Text Box 9"/>
          <p:cNvSpPr txBox="1">
            <a:spLocks noChangeArrowheads="1"/>
          </p:cNvSpPr>
          <p:nvPr/>
        </p:nvSpPr>
        <p:spPr bwMode="auto">
          <a:xfrm>
            <a:off x="908050" y="252413"/>
            <a:ext cx="1651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l">
              <a:lnSpc>
                <a:spcPct val="90000"/>
              </a:lnSpc>
            </a:pPr>
            <a:r>
              <a:rPr lang="en-US" altLang="en-US" sz="2100">
                <a:solidFill>
                  <a:schemeClr val="bg1"/>
                </a:solidFill>
              </a:rPr>
              <a:t>1</a:t>
            </a:r>
            <a:endParaRPr lang="en-US" altLang="en-US" sz="2100"/>
          </a:p>
        </p:txBody>
      </p:sp>
      <p:sp>
        <p:nvSpPr>
          <p:cNvPr id="76809" name="Text Box 10"/>
          <p:cNvSpPr txBox="1">
            <a:spLocks noChangeArrowheads="1"/>
          </p:cNvSpPr>
          <p:nvPr/>
        </p:nvSpPr>
        <p:spPr bwMode="auto">
          <a:xfrm>
            <a:off x="3397250" y="2890838"/>
            <a:ext cx="1428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l">
              <a:lnSpc>
                <a:spcPct val="90000"/>
              </a:lnSpc>
            </a:pPr>
            <a:r>
              <a:rPr lang="en-US" altLang="en-US" sz="2200"/>
              <a:t>Enzyme</a:t>
            </a:r>
          </a:p>
          <a:p>
            <a:pPr algn="l">
              <a:lnSpc>
                <a:spcPct val="90000"/>
              </a:lnSpc>
            </a:pPr>
            <a:r>
              <a:rPr lang="en-US" altLang="en-US" sz="2200"/>
              <a:t>(sucrase)</a:t>
            </a:r>
          </a:p>
        </p:txBody>
      </p:sp>
      <p:sp>
        <p:nvSpPr>
          <p:cNvPr id="76810" name="Oval 11"/>
          <p:cNvSpPr>
            <a:spLocks noChangeArrowheads="1"/>
          </p:cNvSpPr>
          <p:nvPr/>
        </p:nvSpPr>
        <p:spPr bwMode="auto">
          <a:xfrm>
            <a:off x="5908675" y="1857375"/>
            <a:ext cx="330200" cy="330200"/>
          </a:xfrm>
          <a:prstGeom prst="ellipse">
            <a:avLst/>
          </a:prstGeom>
          <a:solidFill>
            <a:srgbClr val="EF1A2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 sz="2400" b="0">
              <a:solidFill>
                <a:srgbClr val="EF1A23"/>
              </a:solidFill>
              <a:latin typeface="Times" pitchFamily="18" charset="0"/>
            </a:endParaRPr>
          </a:p>
        </p:txBody>
      </p:sp>
      <p:sp>
        <p:nvSpPr>
          <p:cNvPr id="76811" name="Text Box 12"/>
          <p:cNvSpPr txBox="1">
            <a:spLocks noChangeArrowheads="1"/>
          </p:cNvSpPr>
          <p:nvPr/>
        </p:nvSpPr>
        <p:spPr bwMode="auto">
          <a:xfrm>
            <a:off x="6337300" y="1870075"/>
            <a:ext cx="2590800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l">
              <a:lnSpc>
                <a:spcPct val="90000"/>
              </a:lnSpc>
            </a:pPr>
            <a:r>
              <a:rPr lang="en-US" altLang="en-US" sz="2200"/>
              <a:t>Substrate binds</a:t>
            </a:r>
          </a:p>
          <a:p>
            <a:pPr algn="l">
              <a:lnSpc>
                <a:spcPct val="90000"/>
              </a:lnSpc>
            </a:pPr>
            <a:r>
              <a:rPr lang="en-US" altLang="en-US" sz="2200"/>
              <a:t>to enzyme with</a:t>
            </a:r>
          </a:p>
          <a:p>
            <a:pPr algn="l">
              <a:lnSpc>
                <a:spcPct val="90000"/>
              </a:lnSpc>
            </a:pPr>
            <a:r>
              <a:rPr lang="en-US" altLang="en-US" sz="2200"/>
              <a:t>induced fit</a:t>
            </a:r>
          </a:p>
        </p:txBody>
      </p:sp>
      <p:sp>
        <p:nvSpPr>
          <p:cNvPr id="76812" name="Text Box 13"/>
          <p:cNvSpPr txBox="1">
            <a:spLocks noChangeArrowheads="1"/>
          </p:cNvSpPr>
          <p:nvPr/>
        </p:nvSpPr>
        <p:spPr bwMode="auto">
          <a:xfrm>
            <a:off x="5988050" y="1879600"/>
            <a:ext cx="1651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l">
              <a:lnSpc>
                <a:spcPct val="90000"/>
              </a:lnSpc>
            </a:pPr>
            <a:r>
              <a:rPr lang="en-US" altLang="en-US" sz="2100">
                <a:solidFill>
                  <a:schemeClr val="bg1"/>
                </a:solidFill>
              </a:rPr>
              <a:t>2</a:t>
            </a:r>
            <a:endParaRPr lang="en-US" altLang="en-US" sz="2100"/>
          </a:p>
        </p:txBody>
      </p:sp>
      <p:sp>
        <p:nvSpPr>
          <p:cNvPr id="76813" name="Text Box 14"/>
          <p:cNvSpPr txBox="1">
            <a:spLocks noChangeArrowheads="1"/>
          </p:cNvSpPr>
          <p:nvPr/>
        </p:nvSpPr>
        <p:spPr bwMode="auto">
          <a:xfrm>
            <a:off x="5148263" y="1204913"/>
            <a:ext cx="1428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l">
              <a:lnSpc>
                <a:spcPct val="90000"/>
              </a:lnSpc>
            </a:pPr>
            <a:r>
              <a:rPr lang="en-US" altLang="en-US" sz="2200"/>
              <a:t>Substrate</a:t>
            </a:r>
          </a:p>
          <a:p>
            <a:pPr algn="l">
              <a:lnSpc>
                <a:spcPct val="90000"/>
              </a:lnSpc>
            </a:pPr>
            <a:r>
              <a:rPr lang="en-US" altLang="en-US" sz="2200"/>
              <a:t>(sucrose)</a:t>
            </a:r>
          </a:p>
        </p:txBody>
      </p:sp>
      <p:sp>
        <p:nvSpPr>
          <p:cNvPr id="76814" name="Oval 15"/>
          <p:cNvSpPr>
            <a:spLocks noChangeArrowheads="1"/>
          </p:cNvSpPr>
          <p:nvPr/>
        </p:nvSpPr>
        <p:spPr bwMode="auto">
          <a:xfrm>
            <a:off x="5800725" y="5394325"/>
            <a:ext cx="330200" cy="330200"/>
          </a:xfrm>
          <a:prstGeom prst="ellipse">
            <a:avLst/>
          </a:prstGeom>
          <a:solidFill>
            <a:srgbClr val="EF1A2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 sz="2400" b="0">
              <a:solidFill>
                <a:srgbClr val="EF1A23"/>
              </a:solidFill>
              <a:latin typeface="Times" pitchFamily="18" charset="0"/>
            </a:endParaRPr>
          </a:p>
        </p:txBody>
      </p:sp>
      <p:sp>
        <p:nvSpPr>
          <p:cNvPr id="76815" name="Text Box 16"/>
          <p:cNvSpPr txBox="1">
            <a:spLocks noChangeArrowheads="1"/>
          </p:cNvSpPr>
          <p:nvPr/>
        </p:nvSpPr>
        <p:spPr bwMode="auto">
          <a:xfrm>
            <a:off x="6229350" y="5407025"/>
            <a:ext cx="1879600" cy="95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l">
              <a:lnSpc>
                <a:spcPct val="90000"/>
              </a:lnSpc>
            </a:pPr>
            <a:r>
              <a:rPr lang="en-US" altLang="en-US" sz="2200"/>
              <a:t>Substrate is</a:t>
            </a:r>
          </a:p>
          <a:p>
            <a:pPr algn="l">
              <a:lnSpc>
                <a:spcPct val="90000"/>
              </a:lnSpc>
            </a:pPr>
            <a:r>
              <a:rPr lang="en-US" altLang="en-US" sz="2200"/>
              <a:t>converted to</a:t>
            </a:r>
          </a:p>
          <a:p>
            <a:pPr algn="l">
              <a:lnSpc>
                <a:spcPct val="90000"/>
              </a:lnSpc>
            </a:pPr>
            <a:r>
              <a:rPr lang="en-US" altLang="en-US" sz="2200"/>
              <a:t>products</a:t>
            </a:r>
          </a:p>
        </p:txBody>
      </p:sp>
      <p:sp>
        <p:nvSpPr>
          <p:cNvPr id="76816" name="Text Box 17"/>
          <p:cNvSpPr txBox="1">
            <a:spLocks noChangeArrowheads="1"/>
          </p:cNvSpPr>
          <p:nvPr/>
        </p:nvSpPr>
        <p:spPr bwMode="auto">
          <a:xfrm>
            <a:off x="5880100" y="5416550"/>
            <a:ext cx="1651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l">
              <a:lnSpc>
                <a:spcPct val="90000"/>
              </a:lnSpc>
            </a:pPr>
            <a:r>
              <a:rPr lang="en-US" altLang="en-US" sz="2100">
                <a:solidFill>
                  <a:schemeClr val="bg1"/>
                </a:solidFill>
              </a:rPr>
              <a:t>3</a:t>
            </a:r>
            <a:endParaRPr lang="en-US" altLang="en-US" sz="2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3" descr="05_15CatalyticCycle_4-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" y="192088"/>
            <a:ext cx="7658100" cy="658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27" name="Oval 4"/>
          <p:cNvSpPr>
            <a:spLocks noChangeArrowheads="1"/>
          </p:cNvSpPr>
          <p:nvPr/>
        </p:nvSpPr>
        <p:spPr bwMode="auto">
          <a:xfrm>
            <a:off x="828675" y="230188"/>
            <a:ext cx="330200" cy="330200"/>
          </a:xfrm>
          <a:prstGeom prst="ellipse">
            <a:avLst/>
          </a:prstGeom>
          <a:solidFill>
            <a:srgbClr val="EF1A2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 sz="2400" b="0">
              <a:solidFill>
                <a:srgbClr val="EF1A23"/>
              </a:solidFill>
              <a:latin typeface="Times" pitchFamily="18" charset="0"/>
            </a:endParaRPr>
          </a:p>
        </p:txBody>
      </p:sp>
      <p:sp>
        <p:nvSpPr>
          <p:cNvPr id="77828" name="Text Box 5"/>
          <p:cNvSpPr txBox="1">
            <a:spLocks noChangeArrowheads="1"/>
          </p:cNvSpPr>
          <p:nvPr/>
        </p:nvSpPr>
        <p:spPr bwMode="auto">
          <a:xfrm>
            <a:off x="1257300" y="242888"/>
            <a:ext cx="2590800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l">
              <a:lnSpc>
                <a:spcPct val="90000"/>
              </a:lnSpc>
            </a:pPr>
            <a:r>
              <a:rPr lang="en-US" altLang="en-US" sz="2200"/>
              <a:t>Enzyme available</a:t>
            </a:r>
          </a:p>
          <a:p>
            <a:pPr algn="l">
              <a:lnSpc>
                <a:spcPct val="90000"/>
              </a:lnSpc>
            </a:pPr>
            <a:r>
              <a:rPr lang="en-US" altLang="en-US" sz="2200"/>
              <a:t>with empty active</a:t>
            </a:r>
          </a:p>
          <a:p>
            <a:pPr algn="l">
              <a:lnSpc>
                <a:spcPct val="90000"/>
              </a:lnSpc>
            </a:pPr>
            <a:r>
              <a:rPr lang="en-US" altLang="en-US" sz="2200"/>
              <a:t>site</a:t>
            </a:r>
          </a:p>
        </p:txBody>
      </p:sp>
      <p:sp>
        <p:nvSpPr>
          <p:cNvPr id="77829" name="Line 6"/>
          <p:cNvSpPr>
            <a:spLocks noChangeShapeType="1"/>
          </p:cNvSpPr>
          <p:nvPr/>
        </p:nvSpPr>
        <p:spPr bwMode="auto">
          <a:xfrm flipH="1" flipV="1">
            <a:off x="3014663" y="2503488"/>
            <a:ext cx="333375" cy="485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0" name="Text Box 7"/>
          <p:cNvSpPr txBox="1">
            <a:spLocks noChangeArrowheads="1"/>
          </p:cNvSpPr>
          <p:nvPr/>
        </p:nvSpPr>
        <p:spPr bwMode="auto">
          <a:xfrm>
            <a:off x="2057400" y="1062038"/>
            <a:ext cx="1428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l">
              <a:lnSpc>
                <a:spcPct val="90000"/>
              </a:lnSpc>
            </a:pPr>
            <a:r>
              <a:rPr lang="en-US" altLang="en-US" sz="2200"/>
              <a:t>Active site</a:t>
            </a:r>
          </a:p>
        </p:txBody>
      </p:sp>
      <p:sp>
        <p:nvSpPr>
          <p:cNvPr id="77831" name="AutoShape 8"/>
          <p:cNvSpPr>
            <a:spLocks/>
          </p:cNvSpPr>
          <p:nvPr/>
        </p:nvSpPr>
        <p:spPr bwMode="auto">
          <a:xfrm rot="-5400000">
            <a:off x="2630487" y="819151"/>
            <a:ext cx="219075" cy="1314450"/>
          </a:xfrm>
          <a:prstGeom prst="rightBrace">
            <a:avLst>
              <a:gd name="adj1" fmla="val 50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77832" name="Text Box 9"/>
          <p:cNvSpPr txBox="1">
            <a:spLocks noChangeArrowheads="1"/>
          </p:cNvSpPr>
          <p:nvPr/>
        </p:nvSpPr>
        <p:spPr bwMode="auto">
          <a:xfrm>
            <a:off x="908050" y="252413"/>
            <a:ext cx="1651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l">
              <a:lnSpc>
                <a:spcPct val="90000"/>
              </a:lnSpc>
            </a:pPr>
            <a:r>
              <a:rPr lang="en-US" altLang="en-US" sz="2100">
                <a:solidFill>
                  <a:schemeClr val="bg1"/>
                </a:solidFill>
              </a:rPr>
              <a:t>1</a:t>
            </a:r>
            <a:endParaRPr lang="en-US" altLang="en-US" sz="2100"/>
          </a:p>
        </p:txBody>
      </p:sp>
      <p:sp>
        <p:nvSpPr>
          <p:cNvPr id="77833" name="Text Box 10"/>
          <p:cNvSpPr txBox="1">
            <a:spLocks noChangeArrowheads="1"/>
          </p:cNvSpPr>
          <p:nvPr/>
        </p:nvSpPr>
        <p:spPr bwMode="auto">
          <a:xfrm>
            <a:off x="3397250" y="2890838"/>
            <a:ext cx="1428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l">
              <a:lnSpc>
                <a:spcPct val="90000"/>
              </a:lnSpc>
            </a:pPr>
            <a:r>
              <a:rPr lang="en-US" altLang="en-US" sz="2200"/>
              <a:t>Enzyme</a:t>
            </a:r>
          </a:p>
          <a:p>
            <a:pPr algn="l">
              <a:lnSpc>
                <a:spcPct val="90000"/>
              </a:lnSpc>
            </a:pPr>
            <a:r>
              <a:rPr lang="en-US" altLang="en-US" sz="2200"/>
              <a:t>(sucrase)</a:t>
            </a:r>
          </a:p>
        </p:txBody>
      </p:sp>
      <p:sp>
        <p:nvSpPr>
          <p:cNvPr id="77834" name="Oval 11"/>
          <p:cNvSpPr>
            <a:spLocks noChangeArrowheads="1"/>
          </p:cNvSpPr>
          <p:nvPr/>
        </p:nvSpPr>
        <p:spPr bwMode="auto">
          <a:xfrm>
            <a:off x="5908675" y="1857375"/>
            <a:ext cx="330200" cy="330200"/>
          </a:xfrm>
          <a:prstGeom prst="ellipse">
            <a:avLst/>
          </a:prstGeom>
          <a:solidFill>
            <a:srgbClr val="EF1A2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 sz="2400" b="0">
              <a:solidFill>
                <a:srgbClr val="EF1A23"/>
              </a:solidFill>
              <a:latin typeface="Times" pitchFamily="18" charset="0"/>
            </a:endParaRPr>
          </a:p>
        </p:txBody>
      </p:sp>
      <p:sp>
        <p:nvSpPr>
          <p:cNvPr id="77835" name="Text Box 12"/>
          <p:cNvSpPr txBox="1">
            <a:spLocks noChangeArrowheads="1"/>
          </p:cNvSpPr>
          <p:nvPr/>
        </p:nvSpPr>
        <p:spPr bwMode="auto">
          <a:xfrm>
            <a:off x="6337300" y="1870075"/>
            <a:ext cx="2590800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l">
              <a:lnSpc>
                <a:spcPct val="90000"/>
              </a:lnSpc>
            </a:pPr>
            <a:r>
              <a:rPr lang="en-US" altLang="en-US" sz="2200"/>
              <a:t>Substrate binds</a:t>
            </a:r>
          </a:p>
          <a:p>
            <a:pPr algn="l">
              <a:lnSpc>
                <a:spcPct val="90000"/>
              </a:lnSpc>
            </a:pPr>
            <a:r>
              <a:rPr lang="en-US" altLang="en-US" sz="2200"/>
              <a:t>to enzyme with</a:t>
            </a:r>
          </a:p>
          <a:p>
            <a:pPr algn="l">
              <a:lnSpc>
                <a:spcPct val="90000"/>
              </a:lnSpc>
            </a:pPr>
            <a:r>
              <a:rPr lang="en-US" altLang="en-US" sz="2200"/>
              <a:t>induced fit</a:t>
            </a:r>
          </a:p>
        </p:txBody>
      </p:sp>
      <p:sp>
        <p:nvSpPr>
          <p:cNvPr id="77836" name="Text Box 13"/>
          <p:cNvSpPr txBox="1">
            <a:spLocks noChangeArrowheads="1"/>
          </p:cNvSpPr>
          <p:nvPr/>
        </p:nvSpPr>
        <p:spPr bwMode="auto">
          <a:xfrm>
            <a:off x="5988050" y="1879600"/>
            <a:ext cx="1651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l">
              <a:lnSpc>
                <a:spcPct val="90000"/>
              </a:lnSpc>
            </a:pPr>
            <a:r>
              <a:rPr lang="en-US" altLang="en-US" sz="2100">
                <a:solidFill>
                  <a:schemeClr val="bg1"/>
                </a:solidFill>
              </a:rPr>
              <a:t>2</a:t>
            </a:r>
            <a:endParaRPr lang="en-US" altLang="en-US" sz="2100"/>
          </a:p>
        </p:txBody>
      </p:sp>
      <p:sp>
        <p:nvSpPr>
          <p:cNvPr id="77837" name="Text Box 14"/>
          <p:cNvSpPr txBox="1">
            <a:spLocks noChangeArrowheads="1"/>
          </p:cNvSpPr>
          <p:nvPr/>
        </p:nvSpPr>
        <p:spPr bwMode="auto">
          <a:xfrm>
            <a:off x="5148263" y="1204913"/>
            <a:ext cx="1428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l">
              <a:lnSpc>
                <a:spcPct val="90000"/>
              </a:lnSpc>
            </a:pPr>
            <a:r>
              <a:rPr lang="en-US" altLang="en-US" sz="2200"/>
              <a:t>Substrate</a:t>
            </a:r>
          </a:p>
          <a:p>
            <a:pPr algn="l">
              <a:lnSpc>
                <a:spcPct val="90000"/>
              </a:lnSpc>
            </a:pPr>
            <a:r>
              <a:rPr lang="en-US" altLang="en-US" sz="2200"/>
              <a:t>(sucrose)</a:t>
            </a:r>
          </a:p>
        </p:txBody>
      </p:sp>
      <p:sp>
        <p:nvSpPr>
          <p:cNvPr id="77838" name="Oval 15"/>
          <p:cNvSpPr>
            <a:spLocks noChangeArrowheads="1"/>
          </p:cNvSpPr>
          <p:nvPr/>
        </p:nvSpPr>
        <p:spPr bwMode="auto">
          <a:xfrm>
            <a:off x="5800725" y="5394325"/>
            <a:ext cx="330200" cy="330200"/>
          </a:xfrm>
          <a:prstGeom prst="ellipse">
            <a:avLst/>
          </a:prstGeom>
          <a:solidFill>
            <a:srgbClr val="EF1A2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 sz="2400" b="0">
              <a:solidFill>
                <a:srgbClr val="EF1A23"/>
              </a:solidFill>
              <a:latin typeface="Times" pitchFamily="18" charset="0"/>
            </a:endParaRPr>
          </a:p>
        </p:txBody>
      </p:sp>
      <p:sp>
        <p:nvSpPr>
          <p:cNvPr id="77839" name="Text Box 16"/>
          <p:cNvSpPr txBox="1">
            <a:spLocks noChangeArrowheads="1"/>
          </p:cNvSpPr>
          <p:nvPr/>
        </p:nvSpPr>
        <p:spPr bwMode="auto">
          <a:xfrm>
            <a:off x="6229350" y="5407025"/>
            <a:ext cx="1879600" cy="95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l">
              <a:lnSpc>
                <a:spcPct val="90000"/>
              </a:lnSpc>
            </a:pPr>
            <a:r>
              <a:rPr lang="en-US" altLang="en-US" sz="2200"/>
              <a:t>Substrate is</a:t>
            </a:r>
          </a:p>
          <a:p>
            <a:pPr algn="l">
              <a:lnSpc>
                <a:spcPct val="90000"/>
              </a:lnSpc>
            </a:pPr>
            <a:r>
              <a:rPr lang="en-US" altLang="en-US" sz="2200"/>
              <a:t>converted to</a:t>
            </a:r>
          </a:p>
          <a:p>
            <a:pPr algn="l">
              <a:lnSpc>
                <a:spcPct val="90000"/>
              </a:lnSpc>
            </a:pPr>
            <a:r>
              <a:rPr lang="en-US" altLang="en-US" sz="2200"/>
              <a:t>products</a:t>
            </a:r>
          </a:p>
        </p:txBody>
      </p:sp>
      <p:sp>
        <p:nvSpPr>
          <p:cNvPr id="77840" name="Text Box 17"/>
          <p:cNvSpPr txBox="1">
            <a:spLocks noChangeArrowheads="1"/>
          </p:cNvSpPr>
          <p:nvPr/>
        </p:nvSpPr>
        <p:spPr bwMode="auto">
          <a:xfrm>
            <a:off x="5880100" y="5416550"/>
            <a:ext cx="1651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l">
              <a:lnSpc>
                <a:spcPct val="90000"/>
              </a:lnSpc>
            </a:pPr>
            <a:r>
              <a:rPr lang="en-US" altLang="en-US" sz="2100">
                <a:solidFill>
                  <a:schemeClr val="bg1"/>
                </a:solidFill>
              </a:rPr>
              <a:t>3</a:t>
            </a:r>
            <a:endParaRPr lang="en-US" altLang="en-US" sz="2100"/>
          </a:p>
        </p:txBody>
      </p:sp>
      <p:sp>
        <p:nvSpPr>
          <p:cNvPr id="77841" name="Oval 18"/>
          <p:cNvSpPr>
            <a:spLocks noChangeArrowheads="1"/>
          </p:cNvSpPr>
          <p:nvPr/>
        </p:nvSpPr>
        <p:spPr bwMode="auto">
          <a:xfrm>
            <a:off x="779463" y="5021263"/>
            <a:ext cx="330200" cy="330200"/>
          </a:xfrm>
          <a:prstGeom prst="ellipse">
            <a:avLst/>
          </a:prstGeom>
          <a:solidFill>
            <a:srgbClr val="EF1A2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 sz="2400" b="0">
              <a:solidFill>
                <a:srgbClr val="EF1A23"/>
              </a:solidFill>
              <a:latin typeface="Times" pitchFamily="18" charset="0"/>
            </a:endParaRPr>
          </a:p>
        </p:txBody>
      </p:sp>
      <p:sp>
        <p:nvSpPr>
          <p:cNvPr id="77842" name="Text Box 19"/>
          <p:cNvSpPr txBox="1">
            <a:spLocks noChangeArrowheads="1"/>
          </p:cNvSpPr>
          <p:nvPr/>
        </p:nvSpPr>
        <p:spPr bwMode="auto">
          <a:xfrm>
            <a:off x="1208088" y="5033963"/>
            <a:ext cx="1704975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l">
              <a:lnSpc>
                <a:spcPct val="90000"/>
              </a:lnSpc>
            </a:pPr>
            <a:r>
              <a:rPr lang="en-US" altLang="en-US" sz="2200"/>
              <a:t>Products are</a:t>
            </a:r>
          </a:p>
          <a:p>
            <a:pPr algn="l">
              <a:lnSpc>
                <a:spcPct val="90000"/>
              </a:lnSpc>
            </a:pPr>
            <a:r>
              <a:rPr lang="en-US" altLang="en-US" sz="2200"/>
              <a:t>released</a:t>
            </a:r>
          </a:p>
        </p:txBody>
      </p:sp>
      <p:sp>
        <p:nvSpPr>
          <p:cNvPr id="77843" name="Text Box 20"/>
          <p:cNvSpPr txBox="1">
            <a:spLocks noChangeArrowheads="1"/>
          </p:cNvSpPr>
          <p:nvPr/>
        </p:nvSpPr>
        <p:spPr bwMode="auto">
          <a:xfrm>
            <a:off x="858838" y="5043488"/>
            <a:ext cx="1651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l">
              <a:lnSpc>
                <a:spcPct val="90000"/>
              </a:lnSpc>
            </a:pPr>
            <a:r>
              <a:rPr lang="en-US" altLang="en-US" sz="2100">
                <a:solidFill>
                  <a:schemeClr val="bg1"/>
                </a:solidFill>
              </a:rPr>
              <a:t>4</a:t>
            </a:r>
            <a:endParaRPr lang="en-US" altLang="en-US" sz="2100"/>
          </a:p>
        </p:txBody>
      </p:sp>
      <p:sp>
        <p:nvSpPr>
          <p:cNvPr id="77844" name="Text Box 21"/>
          <p:cNvSpPr txBox="1">
            <a:spLocks noChangeArrowheads="1"/>
          </p:cNvSpPr>
          <p:nvPr/>
        </p:nvSpPr>
        <p:spPr bwMode="auto">
          <a:xfrm>
            <a:off x="1420813" y="3960813"/>
            <a:ext cx="12446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l">
              <a:lnSpc>
                <a:spcPct val="90000"/>
              </a:lnSpc>
            </a:pPr>
            <a:r>
              <a:rPr lang="en-US" altLang="en-US" sz="2200"/>
              <a:t>Fructose</a:t>
            </a:r>
          </a:p>
        </p:txBody>
      </p:sp>
      <p:sp>
        <p:nvSpPr>
          <p:cNvPr id="77845" name="Text Box 22"/>
          <p:cNvSpPr txBox="1">
            <a:spLocks noChangeArrowheads="1"/>
          </p:cNvSpPr>
          <p:nvPr/>
        </p:nvSpPr>
        <p:spPr bwMode="auto">
          <a:xfrm>
            <a:off x="1114425" y="3173413"/>
            <a:ext cx="117475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l">
              <a:lnSpc>
                <a:spcPct val="90000"/>
              </a:lnSpc>
            </a:pPr>
            <a:r>
              <a:rPr lang="en-US" altLang="en-US" sz="2200"/>
              <a:t>Glucose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Checkpoint: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enzymes speed up reactions?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Why are enzymes and substrates generally compared to a lock and key?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Enzymes are substrate specific</a:t>
            </a:r>
          </a:p>
          <a:p>
            <a:endParaRPr lang="en-US" dirty="0" smtClean="0"/>
          </a:p>
          <a:p>
            <a:r>
              <a:rPr lang="en-US" dirty="0" smtClean="0"/>
              <a:t>their active sites are shaped to only fit one type of substrate</a:t>
            </a:r>
          </a:p>
          <a:p>
            <a:endParaRPr lang="en-US" dirty="0" smtClean="0"/>
          </a:p>
          <a:p>
            <a:r>
              <a:rPr lang="en-US" dirty="0" smtClean="0"/>
              <a:t>Enzymes can only catalyze one type of reaction, just like a key can only open one lock.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What factors affect the ability of enzymes to function?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Temperature</a:t>
            </a:r>
          </a:p>
          <a:p>
            <a:r>
              <a:rPr lang="en-US" dirty="0" smtClean="0"/>
              <a:t>pH</a:t>
            </a:r>
          </a:p>
          <a:p>
            <a:endParaRPr lang="en-US" dirty="0" smtClean="0"/>
          </a:p>
          <a:p>
            <a:r>
              <a:rPr lang="en-US" dirty="0" smtClean="0"/>
              <a:t>If the environment is too hot or the pH is too high or too low </a:t>
            </a:r>
            <a:r>
              <a:rPr lang="en-US" dirty="0" smtClean="0">
                <a:sym typeface="Wingdings" panose="05000000000000000000" pitchFamily="2" charset="2"/>
              </a:rPr>
              <a:t> enzymes will denature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This means that they lose their shape and no longer </a:t>
            </a:r>
            <a:r>
              <a:rPr lang="en-US" dirty="0" smtClean="0">
                <a:sym typeface="Wingdings" panose="05000000000000000000" pitchFamily="2" charset="2"/>
              </a:rPr>
              <a:t>function or work </a:t>
            </a:r>
            <a:r>
              <a:rPr lang="en-US" dirty="0" smtClean="0">
                <a:sym typeface="Wingdings" panose="05000000000000000000" pitchFamily="2" charset="2"/>
              </a:rPr>
              <a:t>(the key no longer fits the lock!)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316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Dehydration synthesis reaction</a:t>
            </a:r>
          </a:p>
        </p:txBody>
      </p:sp>
      <p:pic>
        <p:nvPicPr>
          <p:cNvPr id="1024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7216" b="53345"/>
          <a:stretch>
            <a:fillRect/>
          </a:stretch>
        </p:blipFill>
        <p:spPr>
          <a:xfrm>
            <a:off x="1741488" y="1422400"/>
            <a:ext cx="6232525" cy="43624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/>
          <p:cNvPicPr>
            <a:picLocks noChangeAspect="1" noChangeArrowheads="1"/>
          </p:cNvPicPr>
          <p:nvPr/>
        </p:nvPicPr>
        <p:blipFill>
          <a:blip r:embed="rId3" cstate="print"/>
          <a:srcRect t="47946" r="7216" b="4106"/>
          <a:stretch>
            <a:fillRect/>
          </a:stretch>
        </p:blipFill>
        <p:spPr bwMode="auto">
          <a:xfrm>
            <a:off x="4724400" y="3581400"/>
            <a:ext cx="4343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6962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How to break down a polymer</a:t>
            </a:r>
          </a:p>
        </p:txBody>
      </p:sp>
      <p:sp>
        <p:nvSpPr>
          <p:cNvPr id="1126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7772400" cy="4724400"/>
          </a:xfrm>
        </p:spPr>
        <p:txBody>
          <a:bodyPr/>
          <a:lstStyle/>
          <a:p>
            <a:pPr eaLnBrk="1" hangingPunct="1"/>
            <a:r>
              <a:rPr lang="en-US" sz="3000" b="1" dirty="0" smtClean="0">
                <a:solidFill>
                  <a:srgbClr val="FF0000"/>
                </a:solidFill>
              </a:rPr>
              <a:t>Hydrolysis reaction</a:t>
            </a:r>
          </a:p>
          <a:p>
            <a:pPr lvl="1" eaLnBrk="1" hangingPunct="1"/>
            <a:r>
              <a:rPr lang="en-US" sz="2600" u="sng" dirty="0" smtClean="0"/>
              <a:t>use</a:t>
            </a:r>
            <a:r>
              <a:rPr lang="en-US" sz="2600" dirty="0" smtClean="0"/>
              <a:t> H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O to break apart monomers 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2600" dirty="0" smtClean="0"/>
              <a:t>H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O is split into H and OH and they attach where the covalent bond used to be	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600" dirty="0" smtClean="0"/>
              <a:t>ex: digestion is </a:t>
            </a:r>
            <a:r>
              <a:rPr lang="en-US" sz="2600" dirty="0" smtClean="0"/>
              <a:t>hydrolysis</a:t>
            </a: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type of chemical reaction builds polymers?  </a:t>
            </a:r>
          </a:p>
          <a:p>
            <a:endParaRPr lang="en-US" dirty="0" smtClean="0"/>
          </a:p>
          <a:p>
            <a:r>
              <a:rPr lang="en-US" dirty="0" smtClean="0"/>
              <a:t>What type of chemical reaction breaks down polymers?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Chemical reactions</a:t>
            </a:r>
          </a:p>
        </p:txBody>
      </p:sp>
      <p:sp>
        <p:nvSpPr>
          <p:cNvPr id="36867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304800" y="1370012"/>
            <a:ext cx="7772400" cy="50292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Making (uses energy) and breaking (releases energy) of chemical bonds leading to form new molecules</a:t>
            </a:r>
          </a:p>
          <a:p>
            <a:pPr>
              <a:defRPr/>
            </a:pPr>
            <a:r>
              <a:rPr lang="en-US" dirty="0" smtClean="0">
                <a:latin typeface="+mj-lt"/>
              </a:rPr>
              <a:t>Reactions cannot create or destroy matter, only rearrange it</a:t>
            </a:r>
          </a:p>
          <a:p>
            <a:pPr>
              <a:defRPr/>
            </a:pPr>
            <a:endParaRPr lang="en-US" dirty="0" smtClean="0">
              <a:latin typeface="+mj-lt"/>
            </a:endParaRPr>
          </a:p>
          <a:p>
            <a:pPr>
              <a:defRPr/>
            </a:pPr>
            <a:r>
              <a:rPr lang="en-US" dirty="0" smtClean="0">
                <a:latin typeface="+mj-lt"/>
              </a:rPr>
              <a:t>6CO</a:t>
            </a:r>
            <a:r>
              <a:rPr lang="en-US" baseline="-25000" dirty="0" smtClean="0">
                <a:latin typeface="+mj-lt"/>
              </a:rPr>
              <a:t>2</a:t>
            </a:r>
            <a:r>
              <a:rPr lang="en-US" dirty="0" smtClean="0">
                <a:latin typeface="+mj-lt"/>
              </a:rPr>
              <a:t> + 6H</a:t>
            </a:r>
            <a:r>
              <a:rPr lang="en-US" baseline="-25000" dirty="0" smtClean="0">
                <a:latin typeface="+mj-lt"/>
              </a:rPr>
              <a:t>2</a:t>
            </a:r>
            <a:r>
              <a:rPr lang="en-US" dirty="0" smtClean="0">
                <a:latin typeface="+mj-lt"/>
              </a:rPr>
              <a:t>O </a:t>
            </a:r>
            <a:r>
              <a:rPr lang="en-US" dirty="0" smtClean="0">
                <a:latin typeface="+mj-lt"/>
                <a:sym typeface="Wingdings" pitchFamily="2" charset="2"/>
              </a:rPr>
              <a:t> C</a:t>
            </a:r>
            <a:r>
              <a:rPr lang="en-US" baseline="-25000" dirty="0" smtClean="0">
                <a:latin typeface="+mj-lt"/>
                <a:sym typeface="Wingdings" pitchFamily="2" charset="2"/>
              </a:rPr>
              <a:t>6</a:t>
            </a:r>
            <a:r>
              <a:rPr lang="en-US" dirty="0" smtClean="0">
                <a:latin typeface="+mj-lt"/>
                <a:sym typeface="Wingdings" pitchFamily="2" charset="2"/>
              </a:rPr>
              <a:t>H</a:t>
            </a:r>
            <a:r>
              <a:rPr lang="en-US" baseline="-25000" dirty="0" smtClean="0">
                <a:latin typeface="+mj-lt"/>
                <a:sym typeface="Wingdings" pitchFamily="2" charset="2"/>
              </a:rPr>
              <a:t>12</a:t>
            </a:r>
            <a:r>
              <a:rPr lang="en-US" dirty="0" smtClean="0">
                <a:latin typeface="+mj-lt"/>
                <a:sym typeface="Wingdings" pitchFamily="2" charset="2"/>
              </a:rPr>
              <a:t>O</a:t>
            </a:r>
            <a:r>
              <a:rPr lang="en-US" baseline="-25000" dirty="0" smtClean="0">
                <a:latin typeface="+mj-lt"/>
                <a:sym typeface="Wingdings" pitchFamily="2" charset="2"/>
              </a:rPr>
              <a:t>6</a:t>
            </a:r>
            <a:r>
              <a:rPr lang="en-US" dirty="0" smtClean="0">
                <a:latin typeface="+mj-lt"/>
                <a:sym typeface="Wingdings" pitchFamily="2" charset="2"/>
              </a:rPr>
              <a:t> +6O</a:t>
            </a:r>
            <a:r>
              <a:rPr lang="en-US" baseline="-25000" dirty="0" smtClean="0">
                <a:latin typeface="+mj-lt"/>
                <a:sym typeface="Wingdings" pitchFamily="2" charset="2"/>
              </a:rPr>
              <a:t>2</a:t>
            </a:r>
          </a:p>
          <a:p>
            <a:pPr>
              <a:defRPr/>
            </a:pPr>
            <a:endParaRPr lang="en-US" baseline="-25000" dirty="0">
              <a:latin typeface="+mj-lt"/>
              <a:sym typeface="Wingdings" pitchFamily="2" charset="2"/>
            </a:endParaRPr>
          </a:p>
          <a:p>
            <a:pPr>
              <a:defRPr/>
            </a:pPr>
            <a:r>
              <a:rPr lang="en-US" altLang="en-US" dirty="0"/>
              <a:t>In a chemical reaction the </a:t>
            </a:r>
            <a:r>
              <a:rPr lang="en-US" altLang="en-US" b="1" dirty="0"/>
              <a:t>reactant(s)</a:t>
            </a:r>
            <a:r>
              <a:rPr lang="en-US" altLang="en-US" dirty="0"/>
              <a:t> are converted to the </a:t>
            </a:r>
            <a:r>
              <a:rPr lang="en-US" altLang="en-US" b="1" dirty="0"/>
              <a:t>product(s</a:t>
            </a:r>
            <a:r>
              <a:rPr lang="en-US" altLang="en-US" b="1" dirty="0" smtClean="0"/>
              <a:t>)</a:t>
            </a:r>
          </a:p>
          <a:p>
            <a:pPr>
              <a:defRPr/>
            </a:pPr>
            <a:endParaRPr lang="en-US" altLang="en-US" b="1" dirty="0" smtClean="0"/>
          </a:p>
          <a:p>
            <a:pPr>
              <a:defRPr/>
            </a:pPr>
            <a:r>
              <a:rPr lang="en-US" dirty="0"/>
              <a:t>Reactants  		</a:t>
            </a:r>
            <a:r>
              <a:rPr lang="en-US" dirty="0" smtClean="0"/>
              <a:t>	Products</a:t>
            </a:r>
            <a:endParaRPr lang="en-US" altLang="en-US" b="1" dirty="0"/>
          </a:p>
          <a:p>
            <a:pPr marL="0" indent="0">
              <a:buNone/>
              <a:defRPr/>
            </a:pPr>
            <a:endParaRPr lang="en-US" dirty="0" smtClean="0">
              <a:latin typeface="+mj-lt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482174" y="6019800"/>
            <a:ext cx="19812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2484847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09800"/>
            <a:ext cx="7239000" cy="1143000"/>
          </a:xfrm>
        </p:spPr>
        <p:txBody>
          <a:bodyPr/>
          <a:lstStyle/>
          <a:p>
            <a:r>
              <a:rPr lang="en-US" dirty="0" smtClean="0"/>
              <a:t>Checkpoint: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352800"/>
            <a:ext cx="7239000" cy="4846320"/>
          </a:xfrm>
        </p:spPr>
        <p:txBody>
          <a:bodyPr/>
          <a:lstStyle/>
          <a:p>
            <a:r>
              <a:rPr lang="en-US" dirty="0" smtClean="0"/>
              <a:t>Which type of reaction would require a larger input of energy – one that makes polymers or one that breaks them down into monomers?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" y="19050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What is activation energy or energy of activation?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1447800"/>
            <a:ext cx="6781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energy required to start an energy-absorbing reaction.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0650" y="1157288"/>
            <a:ext cx="6362700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2004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/>
              <a:t>Reducing Activation energy requires:    </a:t>
            </a:r>
            <a:r>
              <a:rPr lang="en-US" altLang="en-US" sz="4000" dirty="0" err="1" smtClean="0">
                <a:solidFill>
                  <a:srgbClr val="FF0000"/>
                </a:solidFill>
              </a:rPr>
              <a:t>CAtalysts</a:t>
            </a:r>
            <a:endParaRPr lang="en-US" altLang="en-US" sz="4000" dirty="0" smtClean="0">
              <a:solidFill>
                <a:srgbClr val="FF0000"/>
              </a:solidFill>
            </a:endParaRPr>
          </a:p>
        </p:txBody>
      </p:sp>
      <p:sp>
        <p:nvSpPr>
          <p:cNvPr id="4167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7772400" cy="1828800"/>
          </a:xfrm>
        </p:spPr>
        <p:txBody>
          <a:bodyPr/>
          <a:lstStyle/>
          <a:p>
            <a:pPr eaLnBrk="1" hangingPunct="1">
              <a:buNone/>
            </a:pPr>
            <a:endParaRPr lang="en-US" altLang="en-US" sz="3600" dirty="0" smtClean="0"/>
          </a:p>
          <a:p>
            <a:pPr lvl="1" eaLnBrk="1" hangingPunct="1"/>
            <a:r>
              <a:rPr lang="en-US" altLang="en-US" sz="3200" dirty="0" smtClean="0"/>
              <a:t>Something that reduces the amount of energy to start a reaction</a:t>
            </a:r>
          </a:p>
        </p:txBody>
      </p:sp>
      <p:pic>
        <p:nvPicPr>
          <p:cNvPr id="69636" name="Picture 8" descr="f8-07_activation_energy_c"/>
          <p:cNvPicPr>
            <a:picLocks noChangeAspect="1" noChangeArrowheads="1"/>
          </p:cNvPicPr>
          <p:nvPr/>
        </p:nvPicPr>
        <p:blipFill>
          <a:blip r:embed="rId6" cstate="print"/>
          <a:srcRect t="9000" r="92250" b="7500"/>
          <a:stretch>
            <a:fillRect/>
          </a:stretch>
        </p:blipFill>
        <p:spPr bwMode="auto">
          <a:xfrm>
            <a:off x="1295400" y="3124200"/>
            <a:ext cx="444500" cy="359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7" name="Picture 11" descr="08_07b"/>
          <p:cNvPicPr>
            <a:picLocks noChangeAspect="1" noChangeArrowheads="1"/>
          </p:cNvPicPr>
          <p:nvPr/>
        </p:nvPicPr>
        <p:blipFill>
          <a:blip r:embed="rId7" cstate="print"/>
          <a:srcRect l="23625" t="3000" r="28125" b="8250"/>
          <a:stretch>
            <a:fillRect/>
          </a:stretch>
        </p:blipFill>
        <p:spPr bwMode="auto">
          <a:xfrm>
            <a:off x="1709738" y="3263900"/>
            <a:ext cx="2271712" cy="313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6783" name="AutoShape 15"/>
          <p:cNvSpPr>
            <a:spLocks noChangeArrowheads="1"/>
          </p:cNvSpPr>
          <p:nvPr/>
        </p:nvSpPr>
        <p:spPr bwMode="auto">
          <a:xfrm>
            <a:off x="1795463" y="5173663"/>
            <a:ext cx="819150" cy="27305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reactant</a:t>
            </a:r>
            <a:endParaRPr lang="en-US" altLang="en-US"/>
          </a:p>
        </p:txBody>
      </p:sp>
      <p:sp>
        <p:nvSpPr>
          <p:cNvPr id="416784" name="Freeform 16"/>
          <p:cNvSpPr>
            <a:spLocks/>
          </p:cNvSpPr>
          <p:nvPr/>
        </p:nvSpPr>
        <p:spPr bwMode="auto">
          <a:xfrm>
            <a:off x="2736850" y="4162425"/>
            <a:ext cx="865188" cy="469900"/>
          </a:xfrm>
          <a:custGeom>
            <a:avLst/>
            <a:gdLst>
              <a:gd name="T0" fmla="*/ 2147483647 w 364"/>
              <a:gd name="T1" fmla="*/ 0 h 198"/>
              <a:gd name="T2" fmla="*/ 2147483647 w 364"/>
              <a:gd name="T3" fmla="*/ 0 h 198"/>
              <a:gd name="T4" fmla="*/ 0 w 364"/>
              <a:gd name="T5" fmla="*/ 2147483647 h 198"/>
              <a:gd name="T6" fmla="*/ 0 60000 65536"/>
              <a:gd name="T7" fmla="*/ 0 60000 65536"/>
              <a:gd name="T8" fmla="*/ 0 60000 65536"/>
              <a:gd name="T9" fmla="*/ 0 w 364"/>
              <a:gd name="T10" fmla="*/ 0 h 198"/>
              <a:gd name="T11" fmla="*/ 364 w 364"/>
              <a:gd name="T12" fmla="*/ 198 h 1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4" h="198">
                <a:moveTo>
                  <a:pt x="364" y="0"/>
                </a:moveTo>
                <a:lnTo>
                  <a:pt x="207" y="0"/>
                </a:lnTo>
                <a:lnTo>
                  <a:pt x="0" y="198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785" name="Line 17"/>
          <p:cNvSpPr>
            <a:spLocks noChangeShapeType="1"/>
          </p:cNvSpPr>
          <p:nvPr/>
        </p:nvSpPr>
        <p:spPr bwMode="auto">
          <a:xfrm flipH="1">
            <a:off x="2800350" y="3363913"/>
            <a:ext cx="63023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787" name="AutoShape 19"/>
          <p:cNvSpPr>
            <a:spLocks noChangeArrowheads="1"/>
          </p:cNvSpPr>
          <p:nvPr/>
        </p:nvSpPr>
        <p:spPr bwMode="auto">
          <a:xfrm>
            <a:off x="3211513" y="6208713"/>
            <a:ext cx="784225" cy="27305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product</a:t>
            </a:r>
          </a:p>
        </p:txBody>
      </p:sp>
      <p:sp>
        <p:nvSpPr>
          <p:cNvPr id="416788" name="AutoShape 20"/>
          <p:cNvSpPr>
            <a:spLocks noChangeArrowheads="1"/>
          </p:cNvSpPr>
          <p:nvPr/>
        </p:nvSpPr>
        <p:spPr bwMode="auto">
          <a:xfrm>
            <a:off x="3459162" y="3082925"/>
            <a:ext cx="2560637" cy="306467"/>
          </a:xfrm>
          <a:prstGeom prst="roundRect">
            <a:avLst>
              <a:gd name="adj" fmla="val 16667"/>
            </a:avLst>
          </a:prstGeom>
          <a:solidFill>
            <a:srgbClr val="FFEA18"/>
          </a:solidFill>
          <a:ln w="12700">
            <a:noFill/>
            <a:round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 eaLnBrk="1" hangingPunct="1"/>
            <a:r>
              <a:rPr lang="en-US" altLang="en-US" dirty="0" err="1">
                <a:solidFill>
                  <a:srgbClr val="000000"/>
                </a:solidFill>
              </a:rPr>
              <a:t>uncatalyzed</a:t>
            </a:r>
            <a:r>
              <a:rPr lang="en-US" altLang="en-US" dirty="0">
                <a:solidFill>
                  <a:srgbClr val="000000"/>
                </a:solidFill>
              </a:rPr>
              <a:t> reaction</a:t>
            </a:r>
          </a:p>
        </p:txBody>
      </p:sp>
      <p:sp>
        <p:nvSpPr>
          <p:cNvPr id="416789" name="AutoShape 21"/>
          <p:cNvSpPr>
            <a:spLocks noChangeArrowheads="1"/>
          </p:cNvSpPr>
          <p:nvPr/>
        </p:nvSpPr>
        <p:spPr bwMode="auto">
          <a:xfrm>
            <a:off x="3459162" y="4040188"/>
            <a:ext cx="2408237" cy="306467"/>
          </a:xfrm>
          <a:prstGeom prst="roundRect">
            <a:avLst>
              <a:gd name="adj" fmla="val 16667"/>
            </a:avLst>
          </a:prstGeom>
          <a:solidFill>
            <a:srgbClr val="FFEA18"/>
          </a:solidFill>
          <a:ln w="12700">
            <a:noFill/>
            <a:round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 eaLnBrk="1" hangingPunct="1"/>
            <a:r>
              <a:rPr lang="en-US" altLang="en-US" dirty="0">
                <a:solidFill>
                  <a:srgbClr val="000000"/>
                </a:solidFill>
              </a:rPr>
              <a:t>catalyzed reaction</a:t>
            </a:r>
          </a:p>
        </p:txBody>
      </p:sp>
      <p:sp>
        <p:nvSpPr>
          <p:cNvPr id="416790" name="Line 22"/>
          <p:cNvSpPr>
            <a:spLocks noChangeShapeType="1"/>
          </p:cNvSpPr>
          <p:nvPr/>
        </p:nvSpPr>
        <p:spPr bwMode="auto">
          <a:xfrm>
            <a:off x="2765425" y="4625975"/>
            <a:ext cx="2057400" cy="0"/>
          </a:xfrm>
          <a:prstGeom prst="line">
            <a:avLst/>
          </a:prstGeom>
          <a:noFill/>
          <a:ln w="19050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6793" name="Line 25"/>
          <p:cNvSpPr>
            <a:spLocks noChangeShapeType="1"/>
          </p:cNvSpPr>
          <p:nvPr/>
        </p:nvSpPr>
        <p:spPr bwMode="auto">
          <a:xfrm>
            <a:off x="4391025" y="4618038"/>
            <a:ext cx="0" cy="32702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 type="triangle" w="sm" len="med"/>
            <a:tailEnd type="triangle" w="sm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6794" name="AutoShape 26"/>
          <p:cNvSpPr>
            <a:spLocks noChangeArrowheads="1"/>
          </p:cNvSpPr>
          <p:nvPr/>
        </p:nvSpPr>
        <p:spPr bwMode="auto">
          <a:xfrm>
            <a:off x="4800600" y="4648200"/>
            <a:ext cx="3157916" cy="260497"/>
          </a:xfrm>
          <a:prstGeom prst="roundRect">
            <a:avLst>
              <a:gd name="adj" fmla="val 16667"/>
            </a:avLst>
          </a:prstGeom>
          <a:solidFill>
            <a:srgbClr val="FFEA18"/>
          </a:solidFill>
          <a:ln w="12700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1" hangingPunct="1">
              <a:lnSpc>
                <a:spcPct val="85000"/>
              </a:lnSpc>
            </a:pPr>
            <a:r>
              <a:rPr lang="en-US" altLang="en-US" dirty="0">
                <a:solidFill>
                  <a:srgbClr val="000000"/>
                </a:solidFill>
              </a:rPr>
              <a:t>NEW </a:t>
            </a:r>
            <a:r>
              <a:rPr lang="en-US" altLang="en-US" dirty="0" smtClean="0">
                <a:solidFill>
                  <a:srgbClr val="000000"/>
                </a:solidFill>
              </a:rPr>
              <a:t>(lower) activation </a:t>
            </a:r>
            <a:r>
              <a:rPr lang="en-US" altLang="en-US" dirty="0">
                <a:solidFill>
                  <a:srgbClr val="000000"/>
                </a:solidFill>
              </a:rPr>
              <a:t>energy</a:t>
            </a:r>
          </a:p>
        </p:txBody>
      </p:sp>
      <p:sp>
        <p:nvSpPr>
          <p:cNvPr id="416795" name="Line 27"/>
          <p:cNvSpPr>
            <a:spLocks noChangeShapeType="1"/>
          </p:cNvSpPr>
          <p:nvPr/>
        </p:nvSpPr>
        <p:spPr bwMode="auto">
          <a:xfrm>
            <a:off x="2741613" y="3576638"/>
            <a:ext cx="2057400" cy="0"/>
          </a:xfrm>
          <a:prstGeom prst="line">
            <a:avLst/>
          </a:prstGeom>
          <a:noFill/>
          <a:ln w="19050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6796" name="Line 28"/>
          <p:cNvSpPr>
            <a:spLocks noChangeShapeType="1"/>
          </p:cNvSpPr>
          <p:nvPr/>
        </p:nvSpPr>
        <p:spPr bwMode="auto">
          <a:xfrm>
            <a:off x="3133725" y="4945063"/>
            <a:ext cx="1736725" cy="0"/>
          </a:xfrm>
          <a:prstGeom prst="line">
            <a:avLst/>
          </a:prstGeom>
          <a:noFill/>
          <a:ln w="19050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16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1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16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67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67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167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16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167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167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167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167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1" grpId="0" build="p" autoUpdateAnimBg="0"/>
      <p:bldP spid="416783" grpId="0" build="p" autoUpdateAnimBg="0"/>
      <p:bldP spid="416784" grpId="0" animBg="1"/>
      <p:bldP spid="416785" grpId="0" animBg="1"/>
      <p:bldP spid="416787" grpId="0" build="p" autoUpdateAnimBg="0"/>
      <p:bldP spid="416788" grpId="0" animBg="1" autoUpdateAnimBg="0"/>
      <p:bldP spid="416789" grpId="0" animBg="1" autoUpdateAnimBg="0"/>
      <p:bldP spid="416790" grpId="0" animBg="1"/>
      <p:bldP spid="416793" grpId="0" animBg="1"/>
      <p:bldP spid="416794" grpId="0" animBg="1" autoUpdateAnimBg="0"/>
      <p:bldP spid="416795" grpId="0" animBg="1"/>
      <p:bldP spid="41679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enzyme?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biological catalyst (act in living things)</a:t>
            </a:r>
          </a:p>
          <a:p>
            <a:r>
              <a:rPr lang="en-US" sz="3200" dirty="0" smtClean="0"/>
              <a:t>made from </a:t>
            </a:r>
            <a:r>
              <a:rPr lang="en-US" sz="3200" b="1" dirty="0" smtClean="0">
                <a:solidFill>
                  <a:srgbClr val="FF0000"/>
                </a:solidFill>
              </a:rPr>
              <a:t>protein</a:t>
            </a:r>
            <a:r>
              <a:rPr lang="en-US" sz="3200" dirty="0" smtClean="0"/>
              <a:t> – 3D shape is important!!!</a:t>
            </a:r>
          </a:p>
          <a:p>
            <a:r>
              <a:rPr lang="en-US" sz="3200" dirty="0" smtClean="0"/>
              <a:t>Not used up or changed by the reaction – can be used over and over again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419</TotalTime>
  <Words>562</Words>
  <Application>Microsoft Office PowerPoint</Application>
  <PresentationFormat>On-screen Show (4:3)</PresentationFormat>
  <Paragraphs>148</Paragraphs>
  <Slides>18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Opulent</vt:lpstr>
      <vt:lpstr>Building a polymer</vt:lpstr>
      <vt:lpstr>Dehydration synthesis reaction</vt:lpstr>
      <vt:lpstr>How to break down a polymer</vt:lpstr>
      <vt:lpstr>Review:</vt:lpstr>
      <vt:lpstr>Chemical reactions</vt:lpstr>
      <vt:lpstr>Checkpoint:</vt:lpstr>
      <vt:lpstr>Slide 7</vt:lpstr>
      <vt:lpstr>Reducing Activation energy requires:    CAtalysts</vt:lpstr>
      <vt:lpstr>What is an enzyme?</vt:lpstr>
      <vt:lpstr>Enzymes vocabulary</vt:lpstr>
      <vt:lpstr>How does an enzyme function?</vt:lpstr>
      <vt:lpstr>Slide 12</vt:lpstr>
      <vt:lpstr>Slide 13</vt:lpstr>
      <vt:lpstr>Slide 14</vt:lpstr>
      <vt:lpstr>Slide 15</vt:lpstr>
      <vt:lpstr>Checkpoint:</vt:lpstr>
      <vt:lpstr>Why are enzymes and substrates generally compared to a lock and key?</vt:lpstr>
      <vt:lpstr>What factors affect the ability of enzymes to function?</vt:lpstr>
    </vt:vector>
  </TitlesOfParts>
  <Company>Peters Township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Enzymes</dc:title>
  <dc:creator>User</dc:creator>
  <cp:lastModifiedBy>Lambb</cp:lastModifiedBy>
  <cp:revision>16</cp:revision>
  <dcterms:created xsi:type="dcterms:W3CDTF">2010-09-07T16:58:25Z</dcterms:created>
  <dcterms:modified xsi:type="dcterms:W3CDTF">2015-03-02T13:14:46Z</dcterms:modified>
</cp:coreProperties>
</file>